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77"/>
  </p:notesMasterIdLst>
  <p:sldIdLst>
    <p:sldId id="256" r:id="rId3"/>
    <p:sldId id="262" r:id="rId4"/>
    <p:sldId id="257" r:id="rId5"/>
    <p:sldId id="264" r:id="rId6"/>
    <p:sldId id="360" r:id="rId7"/>
    <p:sldId id="361" r:id="rId8"/>
    <p:sldId id="363" r:id="rId9"/>
    <p:sldId id="374" r:id="rId10"/>
    <p:sldId id="385" r:id="rId11"/>
    <p:sldId id="364" r:id="rId12"/>
    <p:sldId id="377" r:id="rId13"/>
    <p:sldId id="378" r:id="rId14"/>
    <p:sldId id="366" r:id="rId15"/>
    <p:sldId id="390" r:id="rId16"/>
    <p:sldId id="391" r:id="rId17"/>
    <p:sldId id="365" r:id="rId18"/>
    <p:sldId id="367" r:id="rId19"/>
    <p:sldId id="375" r:id="rId20"/>
    <p:sldId id="368" r:id="rId21"/>
    <p:sldId id="260" r:id="rId22"/>
    <p:sldId id="347" r:id="rId23"/>
    <p:sldId id="373" r:id="rId24"/>
    <p:sldId id="372" r:id="rId25"/>
    <p:sldId id="263" r:id="rId26"/>
    <p:sldId id="258" r:id="rId27"/>
    <p:sldId id="314" r:id="rId28"/>
    <p:sldId id="286" r:id="rId29"/>
    <p:sldId id="369" r:id="rId30"/>
    <p:sldId id="376" r:id="rId31"/>
    <p:sldId id="379" r:id="rId32"/>
    <p:sldId id="380" r:id="rId33"/>
    <p:sldId id="381" r:id="rId34"/>
    <p:sldId id="382" r:id="rId35"/>
    <p:sldId id="384" r:id="rId36"/>
    <p:sldId id="383" r:id="rId37"/>
    <p:sldId id="266" r:id="rId38"/>
    <p:sldId id="370" r:id="rId39"/>
    <p:sldId id="268" r:id="rId40"/>
    <p:sldId id="389" r:id="rId41"/>
    <p:sldId id="388" r:id="rId42"/>
    <p:sldId id="267" r:id="rId43"/>
    <p:sldId id="269" r:id="rId44"/>
    <p:sldId id="270" r:id="rId45"/>
    <p:sldId id="325" r:id="rId46"/>
    <p:sldId id="288" r:id="rId47"/>
    <p:sldId id="289" r:id="rId48"/>
    <p:sldId id="326" r:id="rId49"/>
    <p:sldId id="331" r:id="rId50"/>
    <p:sldId id="342" r:id="rId51"/>
    <p:sldId id="398" r:id="rId52"/>
    <p:sldId id="349" r:id="rId53"/>
    <p:sldId id="272" r:id="rId54"/>
    <p:sldId id="273" r:id="rId55"/>
    <p:sldId id="323" r:id="rId56"/>
    <p:sldId id="274" r:id="rId57"/>
    <p:sldId id="259" r:id="rId58"/>
    <p:sldId id="386" r:id="rId59"/>
    <p:sldId id="387" r:id="rId60"/>
    <p:sldId id="393" r:id="rId61"/>
    <p:sldId id="306" r:id="rId62"/>
    <p:sldId id="309" r:id="rId63"/>
    <p:sldId id="310" r:id="rId64"/>
    <p:sldId id="320" r:id="rId65"/>
    <p:sldId id="319" r:id="rId66"/>
    <p:sldId id="321" r:id="rId67"/>
    <p:sldId id="316" r:id="rId68"/>
    <p:sldId id="312" r:id="rId69"/>
    <p:sldId id="317" r:id="rId70"/>
    <p:sldId id="318" r:id="rId71"/>
    <p:sldId id="308" r:id="rId72"/>
    <p:sldId id="397" r:id="rId73"/>
    <p:sldId id="394" r:id="rId74"/>
    <p:sldId id="395" r:id="rId75"/>
    <p:sldId id="396" r:id="rId76"/>
  </p:sldIdLst>
  <p:sldSz cx="12192000" cy="6858000"/>
  <p:notesSz cx="6858000" cy="9144000"/>
  <p:embeddedFontLst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MEAG" initials="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DD8C3C"/>
    <a:srgbClr val="8099AA"/>
    <a:srgbClr val="E2DCD4"/>
    <a:srgbClr val="E7E4CF"/>
    <a:srgbClr val="F2DBCE"/>
    <a:srgbClr val="F9EEE8"/>
    <a:srgbClr val="00CC99"/>
    <a:srgbClr val="F1EF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48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22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1" Type="http://schemas.openxmlformats.org/officeDocument/2006/relationships/commentAuthors" Target="commentAuthors.xml"/><Relationship Id="rId80" Type="http://schemas.openxmlformats.org/officeDocument/2006/relationships/tableStyles" Target="tableStyles.xml"/><Relationship Id="rId8" Type="http://schemas.openxmlformats.org/officeDocument/2006/relationships/slide" Target="slides/slide6.xml"/><Relationship Id="rId79" Type="http://schemas.openxmlformats.org/officeDocument/2006/relationships/viewProps" Target="viewProps.xml"/><Relationship Id="rId78" Type="http://schemas.openxmlformats.org/officeDocument/2006/relationships/presProps" Target="presProps.xml"/><Relationship Id="rId77" Type="http://schemas.openxmlformats.org/officeDocument/2006/relationships/notesMaster" Target="notesMasters/notesMaster1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D124B-EBC0-4864-9965-8672FB6D6916}" type="datetimeFigureOut">
              <a:rPr lang="ko-KR" altLang="en-US" smtClean="0"/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  <a:p>
            <a:pPr lvl="1"/>
            <a:r>
              <a:rPr lang="en-US" altLang="ko-KR" smtClean="0"/>
              <a:t>Second level</a:t>
            </a:r>
            <a:endParaRPr lang="en-US" altLang="ko-KR" smtClean="0"/>
          </a:p>
          <a:p>
            <a:pPr lvl="2"/>
            <a:r>
              <a:rPr lang="en-US" altLang="ko-KR" smtClean="0"/>
              <a:t>Third level</a:t>
            </a:r>
            <a:endParaRPr lang="en-US" altLang="ko-KR" smtClean="0"/>
          </a:p>
          <a:p>
            <a:pPr lvl="3"/>
            <a:r>
              <a:rPr lang="en-US" altLang="ko-KR" smtClean="0"/>
              <a:t>Fourth level</a:t>
            </a:r>
            <a:endParaRPr lang="en-US" altLang="ko-KR" smtClean="0"/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2A5E8F-C4D7-40EF-B5B1-7FB14BAD361F}" type="slidenum">
              <a:rPr lang="ko-KR" altLang="en-US" smtClean="0"/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ko-KR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9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9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9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9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9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9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9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9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  <a:p>
            <a:pPr lvl="1"/>
            <a:r>
              <a:rPr lang="en-US" altLang="ko-KR" smtClean="0"/>
              <a:t>Second level</a:t>
            </a:r>
            <a:endParaRPr lang="en-US" altLang="ko-KR" smtClean="0"/>
          </a:p>
          <a:p>
            <a:pPr lvl="2"/>
            <a:r>
              <a:rPr lang="en-US" altLang="ko-KR" smtClean="0"/>
              <a:t>Third level</a:t>
            </a:r>
            <a:endParaRPr lang="en-US" altLang="ko-KR" smtClean="0"/>
          </a:p>
          <a:p>
            <a:pPr lvl="3"/>
            <a:r>
              <a:rPr lang="en-US" altLang="ko-KR" smtClean="0"/>
              <a:t>Fourth level</a:t>
            </a:r>
            <a:endParaRPr lang="en-US" altLang="ko-KR" smtClean="0"/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  <a:p>
            <a:pPr lvl="1"/>
            <a:r>
              <a:rPr lang="en-US" altLang="ko-KR" smtClean="0"/>
              <a:t>Second level</a:t>
            </a:r>
            <a:endParaRPr lang="en-US" altLang="ko-KR" smtClean="0"/>
          </a:p>
          <a:p>
            <a:pPr lvl="2"/>
            <a:r>
              <a:rPr lang="en-US" altLang="ko-KR" smtClean="0"/>
              <a:t>Third level</a:t>
            </a:r>
            <a:endParaRPr lang="en-US" altLang="ko-KR" smtClean="0"/>
          </a:p>
          <a:p>
            <a:pPr lvl="3"/>
            <a:r>
              <a:rPr lang="en-US" altLang="ko-KR" smtClean="0"/>
              <a:t>Fourth level</a:t>
            </a:r>
            <a:endParaRPr lang="en-US" altLang="ko-KR" smtClean="0"/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  <a:p>
            <a:pPr lvl="1"/>
            <a:r>
              <a:rPr lang="en-US" altLang="ko-KR" smtClean="0"/>
              <a:t>Second level</a:t>
            </a:r>
            <a:endParaRPr lang="en-US" altLang="ko-KR" smtClean="0"/>
          </a:p>
          <a:p>
            <a:pPr lvl="2"/>
            <a:r>
              <a:rPr lang="en-US" altLang="ko-KR" smtClean="0"/>
              <a:t>Third level</a:t>
            </a:r>
            <a:endParaRPr lang="en-US" altLang="ko-KR" smtClean="0"/>
          </a:p>
          <a:p>
            <a:pPr lvl="3"/>
            <a:r>
              <a:rPr lang="en-US" altLang="ko-KR" smtClean="0"/>
              <a:t>Fourth level</a:t>
            </a:r>
            <a:endParaRPr lang="en-US" altLang="ko-KR" smtClean="0"/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  <a:p>
            <a:pPr lvl="1"/>
            <a:r>
              <a:rPr lang="en-US" altLang="ko-KR" smtClean="0"/>
              <a:t>Second level</a:t>
            </a:r>
            <a:endParaRPr lang="en-US" altLang="ko-KR" smtClean="0"/>
          </a:p>
          <a:p>
            <a:pPr lvl="2"/>
            <a:r>
              <a:rPr lang="en-US" altLang="ko-KR" smtClean="0"/>
              <a:t>Third level</a:t>
            </a:r>
            <a:endParaRPr lang="en-US" altLang="ko-KR" smtClean="0"/>
          </a:p>
          <a:p>
            <a:pPr lvl="3"/>
            <a:r>
              <a:rPr lang="en-US" altLang="ko-KR" smtClean="0"/>
              <a:t>Fourth level</a:t>
            </a:r>
            <a:endParaRPr lang="en-US" altLang="ko-KR" smtClean="0"/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  <a:p>
            <a:pPr lvl="1"/>
            <a:r>
              <a:rPr lang="en-US" altLang="ko-KR" smtClean="0"/>
              <a:t>Second level</a:t>
            </a:r>
            <a:endParaRPr lang="en-US" altLang="ko-KR" smtClean="0"/>
          </a:p>
          <a:p>
            <a:pPr lvl="2"/>
            <a:r>
              <a:rPr lang="en-US" altLang="ko-KR" smtClean="0"/>
              <a:t>Third level</a:t>
            </a:r>
            <a:endParaRPr lang="en-US" altLang="ko-KR" smtClean="0"/>
          </a:p>
          <a:p>
            <a:pPr lvl="3"/>
            <a:r>
              <a:rPr lang="en-US" altLang="ko-KR" smtClean="0"/>
              <a:t>Fourth level</a:t>
            </a:r>
            <a:endParaRPr lang="en-US" altLang="ko-KR" smtClean="0"/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  <a:p>
            <a:pPr lvl="1"/>
            <a:r>
              <a:rPr lang="en-US" altLang="ko-KR" smtClean="0"/>
              <a:t>Second level</a:t>
            </a:r>
            <a:endParaRPr lang="en-US" altLang="ko-KR" smtClean="0"/>
          </a:p>
          <a:p>
            <a:pPr lvl="2"/>
            <a:r>
              <a:rPr lang="en-US" altLang="ko-KR" smtClean="0"/>
              <a:t>Third level</a:t>
            </a:r>
            <a:endParaRPr lang="en-US" altLang="ko-KR" smtClean="0"/>
          </a:p>
          <a:p>
            <a:pPr lvl="3"/>
            <a:r>
              <a:rPr lang="en-US" altLang="ko-KR" smtClean="0"/>
              <a:t>Fourth level</a:t>
            </a:r>
            <a:endParaRPr lang="en-US" altLang="ko-KR" smtClean="0"/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  <a:p>
            <a:pPr lvl="1"/>
            <a:r>
              <a:rPr lang="en-US" altLang="ko-KR" smtClean="0"/>
              <a:t>Second level</a:t>
            </a:r>
            <a:endParaRPr lang="en-US" altLang="ko-KR" smtClean="0"/>
          </a:p>
          <a:p>
            <a:pPr lvl="2"/>
            <a:r>
              <a:rPr lang="en-US" altLang="ko-KR" smtClean="0"/>
              <a:t>Third level</a:t>
            </a:r>
            <a:endParaRPr lang="en-US" altLang="ko-KR" smtClean="0"/>
          </a:p>
          <a:p>
            <a:pPr lvl="3"/>
            <a:r>
              <a:rPr lang="en-US" altLang="ko-KR" smtClean="0"/>
              <a:t>Fourth level</a:t>
            </a:r>
            <a:endParaRPr lang="en-US" altLang="ko-KR" smtClean="0"/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  <a:p>
            <a:pPr lvl="1"/>
            <a:r>
              <a:rPr lang="en-US" altLang="ko-KR" smtClean="0"/>
              <a:t>Second level</a:t>
            </a:r>
            <a:endParaRPr lang="en-US" altLang="ko-KR" smtClean="0"/>
          </a:p>
          <a:p>
            <a:pPr lvl="2"/>
            <a:r>
              <a:rPr lang="en-US" altLang="ko-KR" smtClean="0"/>
              <a:t>Third level</a:t>
            </a:r>
            <a:endParaRPr lang="en-US" altLang="ko-KR" smtClean="0"/>
          </a:p>
          <a:p>
            <a:pPr lvl="3"/>
            <a:r>
              <a:rPr lang="en-US" altLang="ko-KR" smtClean="0"/>
              <a:t>Fourth level</a:t>
            </a:r>
            <a:endParaRPr lang="en-US" altLang="ko-KR" smtClean="0"/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altLang="ko-KR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Edit Master text styles</a:t>
            </a:r>
            <a:endParaRPr lang="en-US" altLang="ko-KR" smtClean="0"/>
          </a:p>
          <a:p>
            <a:pPr lvl="1"/>
            <a:r>
              <a:rPr lang="en-US" altLang="ko-KR" smtClean="0"/>
              <a:t>Second level</a:t>
            </a:r>
            <a:endParaRPr lang="en-US" altLang="ko-KR" smtClean="0"/>
          </a:p>
          <a:p>
            <a:pPr lvl="2"/>
            <a:r>
              <a:rPr lang="en-US" altLang="ko-KR" smtClean="0"/>
              <a:t>Third level</a:t>
            </a:r>
            <a:endParaRPr lang="en-US" altLang="ko-KR" smtClean="0"/>
          </a:p>
          <a:p>
            <a:pPr lvl="3"/>
            <a:r>
              <a:rPr lang="en-US" altLang="ko-KR" smtClean="0"/>
              <a:t>Fourth level</a:t>
            </a:r>
            <a:endParaRPr lang="en-US" altLang="ko-KR" smtClean="0"/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4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6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9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3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4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883" y="2268188"/>
            <a:ext cx="4391272" cy="12147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249089" y="3829793"/>
            <a:ext cx="63057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Bauhaus 93" panose="04030905020B02020C02" pitchFamily="82" charset="0"/>
              </a:rPr>
              <a:t>WELCOME TO ENCANTO!!</a:t>
            </a:r>
            <a:endParaRPr lang="en-PH" sz="4000" dirty="0">
              <a:latin typeface="Bauhaus 93" panose="04030905020B02020C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053812" y="2168707"/>
            <a:ext cx="4440379" cy="2527983"/>
          </a:xfrm>
          <a:noFill/>
        </p:spPr>
        <p:txBody>
          <a:bodyPr>
            <a:normAutofit fontScale="70000" lnSpcReduction="20000"/>
          </a:bodyPr>
          <a:lstStyle/>
          <a:p>
            <a:pPr marL="0" lvl="0" indent="0">
              <a:buClr>
                <a:srgbClr val="AB946B"/>
              </a:buClr>
              <a:buNone/>
            </a:pP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 SWIMMING CLASS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30mins earlier than the regular class time.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After changing clothes in your room, go to the swimming pool.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After swimming, You must completely dry yourself with a towel before entering the building.</a:t>
            </a:r>
            <a:endParaRPr lang="en-US" altLang="ko-KR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"/>
          <a:stretch>
            <a:fillRect/>
          </a:stretch>
        </p:blipFill>
        <p:spPr>
          <a:xfrm rot="16200000">
            <a:off x="1585196" y="762226"/>
            <a:ext cx="3752727" cy="62442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6952" y="532014"/>
            <a:ext cx="1010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Family camp</a:t>
            </a:r>
            <a:r>
              <a:rPr lang="ko-KR" altLang="en-US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ACTIVITY CLASS</a:t>
            </a:r>
            <a:endParaRPr lang="ko-KR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6952" y="532014"/>
            <a:ext cx="1010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Family camp</a:t>
            </a:r>
            <a:r>
              <a:rPr lang="ko-KR" altLang="en-US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COURSE</a:t>
            </a:r>
            <a:endParaRPr lang="ko-KR" altLang="en-US" sz="4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65017" y="1301455"/>
          <a:ext cx="10897987" cy="5190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8447"/>
                <a:gridCol w="1614039"/>
                <a:gridCol w="890949"/>
                <a:gridCol w="1923934"/>
                <a:gridCol w="1928237"/>
                <a:gridCol w="1928237"/>
                <a:gridCol w="1304144"/>
              </a:tblGrid>
              <a:tr h="346052">
                <a:tc rowSpan="3"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 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3" hMerge="1">
                  <a:tcPr/>
                </a:tc>
                <a:tc rowSpan="3" hMerge="1"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COURSE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46052">
                <a:tc vMerge="1" gridSpan="3">
                  <a:tcPr/>
                </a:tc>
                <a:tc vMerge="1" hMerge="1">
                  <a:tcPr/>
                </a:tc>
                <a:tc vMerge="1"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KIDS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PARENTS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hMerge="1">
                  <a:tcPr/>
                </a:tc>
              </a:tr>
              <a:tr h="346052">
                <a:tc vMerge="1" gridSpan="3">
                  <a:tcPr/>
                </a:tc>
                <a:tc vMerge="1" hMerge="1">
                  <a:tcPr/>
                </a:tc>
                <a:tc vMerge="1" h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YLE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TIME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KET &amp; PET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TIME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</a:tr>
              <a:tr h="346052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REGULAR</a:t>
                      </a:r>
                      <a:br>
                        <a:rPr lang="en-US" sz="16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</a:br>
                      <a:r>
                        <a:rPr lang="en-US" sz="16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CLASS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08:40 - 09:25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1:1 </a:t>
                      </a:r>
                      <a:r>
                        <a:rPr lang="en-US" sz="1200" u="none" strike="noStrike" dirty="0" smtClean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SPEAKING</a:t>
                      </a:r>
                      <a:endParaRPr lang="en-US" sz="1200" u="none" strike="noStrike" dirty="0" smtClean="0"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LISTENING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1:1 LISTENING</a:t>
                      </a:r>
                      <a:br>
                        <a:rPr lang="en-US" sz="105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</a:br>
                      <a:r>
                        <a:rPr lang="en-US" sz="105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AND SPEAKING</a:t>
                      </a:r>
                      <a:br>
                        <a:rPr lang="en-US" sz="105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</a:br>
                      <a:r>
                        <a:rPr lang="en-US" sz="105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(REGULAR BOOK)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</a:tr>
              <a:tr h="34605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09:30 - 10:15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2nd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4605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10:25 - 11:10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3rd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1:1 READING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WRITING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 smtClean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1:8 DISCUSSION</a:t>
                      </a:r>
                      <a:br>
                        <a:rPr lang="en-US" sz="105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</a:br>
                      <a:r>
                        <a:rPr lang="en-US" sz="105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GROUP CLASS</a:t>
                      </a:r>
                      <a:br>
                        <a:rPr lang="en-US" sz="105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</a:br>
                      <a:r>
                        <a:rPr lang="en-US" sz="105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(GREAT MINDS ESL BOOK)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</a:tr>
              <a:tr h="34605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11:15 - 12:00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4th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vMerge="1">
                  <a:tcPr marL="9525" marR="9525" marT="9525" marB="0" anchor="ctr"/>
                </a:tc>
                <a:tc vMerge="1">
                  <a:tcPr marL="9525" marR="9525" marT="9525" marB="0" anchor="ctr"/>
                </a:tc>
                <a:tc vMerge="1">
                  <a:tcPr/>
                </a:tc>
                <a:tc vMerge="1">
                  <a:tcPr/>
                </a:tc>
              </a:tr>
              <a:tr h="34605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12:00 - 13:00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LUNCH BREAK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4605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13:00 - 13:45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5th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1:4 DISCUSSION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FREE TIME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</a:tr>
              <a:tr h="34605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13:50 - 14:35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6th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4605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14:45 - 15:30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7th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1:8 VOCABULARY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FREE TIME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</a:tr>
              <a:tr h="34605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15:35 - 16:20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8th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4605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16:30 - 17:30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9th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ACTIVITY</a:t>
                      </a:r>
                      <a:r>
                        <a:rPr lang="en-US" sz="1200" u="none" strike="noStrike" baseline="0" dirty="0" smtClean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 </a:t>
                      </a:r>
                      <a:r>
                        <a:rPr lang="en-US" sz="1200" u="none" strike="noStrike" dirty="0" smtClean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CLASS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FREE TIME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</a:tr>
              <a:tr h="34605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17:45 - 18:05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10th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4605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18:05 - 19:00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DINNER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525" marR="9525" marT="9525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6952" y="532014"/>
            <a:ext cx="1010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Regular student</a:t>
            </a:r>
            <a:r>
              <a:rPr lang="ko-KR" altLang="en-US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COURSE</a:t>
            </a:r>
            <a:endParaRPr lang="ko-KR" altLang="en-US" sz="4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15141" y="1301455"/>
          <a:ext cx="10889672" cy="4982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5877"/>
                <a:gridCol w="1365367"/>
                <a:gridCol w="1185500"/>
                <a:gridCol w="2526340"/>
                <a:gridCol w="1201850"/>
                <a:gridCol w="2403702"/>
                <a:gridCol w="1071036"/>
              </a:tblGrid>
              <a:tr h="315692"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 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 hMerge="1">
                  <a:tcPr/>
                </a:tc>
                <a:tc rowSpan="2"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ESL CLASS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ESL2 CLASS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hMerge="1">
                  <a:tcPr/>
                </a:tc>
              </a:tr>
              <a:tr h="318764">
                <a:tc vMerge="1" gridSpan="3">
                  <a:tcPr/>
                </a:tc>
                <a:tc vMerge="1" hMerge="1">
                  <a:tcPr/>
                </a:tc>
                <a:tc vMerge="1" h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COURSE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TIME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COURSE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TIME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</a:tr>
              <a:tr h="318764">
                <a:tc rowSpan="14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REGULAR</a:t>
                      </a:r>
                      <a:br>
                        <a:rPr lang="en-US" sz="16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</a:br>
                      <a:r>
                        <a:rPr lang="en-US" sz="16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CLASS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08:40 - 09:25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1st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1:1 LISTENING &amp; SPEAKING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1:1 LISTENING &amp; SPEAKING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</a:tr>
              <a:tr h="318764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09:30 - 10:15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2nd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18764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10:25 - 11:10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3rd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1:1 READING &amp; WRITING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1:1 READING &amp; WRITING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</a:tr>
              <a:tr h="318764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11:15 - 12:00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4th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18764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12:00 - 13:00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LUNCH BREAK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18764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13:00 - 13:45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5th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1:4 DISCUSSION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1:4 DISCUSSION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</a:tr>
              <a:tr h="318764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13:50 - 14:35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6th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18764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14:45 - 15:30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7th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FREE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 TIME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FREE</a:t>
                      </a:r>
                      <a:r>
                        <a:rPr lang="en-US" altLang="ko-KR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 TIME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</a:tr>
              <a:tr h="318764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15:35 - 16:20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8th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18764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16:30 - 17:30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9th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FREE</a:t>
                      </a:r>
                      <a:r>
                        <a:rPr lang="en-US" altLang="ko-KR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 TIME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FREE</a:t>
                      </a:r>
                      <a:r>
                        <a:rPr lang="en-US" altLang="ko-KR" sz="12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 TIME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</a:tr>
              <a:tr h="318764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17:45 - 18:05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10th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18764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18:05 - 19:00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DINNER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167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19:00 - 19:45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11th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NO CLASS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 hMerge="1"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NIGHT CLASS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(90 MIN)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</a:tr>
              <a:tr h="26167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19:50 - 20:35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12th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481" marR="9481" marT="9481" marB="0" anchor="ctr"/>
                </a:tc>
                <a:tc vMerge="1" gridSpan="2">
                  <a:tcPr/>
                </a:tc>
                <a:tc vMerge="1" hMerge="1">
                  <a:tcPr/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71699" y="2058167"/>
            <a:ext cx="9601196" cy="4533826"/>
          </a:xfrm>
        </p:spPr>
        <p:txBody>
          <a:bodyPr>
            <a:normAutofit fontScale="92500"/>
          </a:bodyPr>
          <a:lstStyle/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Assignment of classes and instructors is the sole responsibility of The training center.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When registering for a course with official test scores, Submit official test scores.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5 days a week classes (Monday to Friday), 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45minutes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 class time</a:t>
            </a:r>
            <a:b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</a:br>
            <a:r>
              <a:rPr lang="en-US" altLang="ko-KR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※ No classes on public holidays in the Philippines	</a:t>
            </a:r>
            <a:endParaRPr lang="en-US" altLang="ko-KR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Developing familiarity with English is our top priority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(No Homework)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ko-KR" sz="20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Eating is not allowed in the classroom</a:t>
            </a:r>
            <a:r>
              <a:rPr lang="ko-KR" altLang="en-US" sz="20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 </a:t>
            </a:r>
            <a:r>
              <a:rPr lang="en-US" altLang="ko-KR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(Water &amp; Beverages are available)</a:t>
            </a:r>
            <a:endParaRPr lang="en-US" altLang="ja-JP" sz="2000" b="1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endParaRPr lang="en-US" altLang="ja-JP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endParaRPr lang="en-US" altLang="ja-JP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2855" y="532014"/>
            <a:ext cx="93642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basic class Regulations</a:t>
            </a:r>
            <a:endParaRPr lang="ko-KR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73084" y="2116355"/>
            <a:ext cx="6084915" cy="387949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ja-JP" sz="24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4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After class starts</a:t>
            </a:r>
            <a:endParaRPr lang="en-US" altLang="ko-KR" sz="2400" b="1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20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you exceed 5 minutes, You will be marked as </a:t>
            </a:r>
            <a:r>
              <a:rPr lang="en-US" altLang="ko-KR" sz="20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absent</a:t>
            </a:r>
            <a:r>
              <a:rPr lang="en-US" altLang="ko-KR" sz="20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and cannot participate in class.</a:t>
            </a:r>
            <a:endParaRPr lang="en-US" altLang="ko-KR" sz="2000" b="1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4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For 1:1 classes</a:t>
            </a:r>
            <a:r>
              <a:rPr lang="ko-KR" altLang="en-US" sz="24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4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20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you are absent without notice for more than </a:t>
            </a:r>
            <a:r>
              <a:rPr lang="en-US" altLang="ko-KR" sz="20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5 days </a:t>
            </a:r>
            <a:r>
              <a:rPr lang="en-US" altLang="ko-KR" sz="20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 a row, You cannot exercise your rights to a teacher.</a:t>
            </a:r>
            <a:endParaRPr lang="ko-KR" altLang="en-US" sz="2000" b="1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6953" y="532014"/>
            <a:ext cx="59103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Warning</a:t>
            </a:r>
            <a:r>
              <a:rPr lang="ko-KR" altLang="en-US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!</a:t>
            </a:r>
            <a:endParaRPr lang="ko-KR" altLang="en-US" sz="4400" dirty="0"/>
          </a:p>
          <a:p>
            <a:endParaRPr lang="ko-KR" altLang="en-US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9440" y="1534086"/>
            <a:ext cx="4057017" cy="4717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73085" y="2116355"/>
            <a:ext cx="5694218" cy="208157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ja-JP" sz="24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ja-JP" sz="24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 classes on public holidays</a:t>
            </a:r>
            <a:endParaRPr lang="en-US" altLang="ko-KR" sz="2400" b="1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2000" b="1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Marathon class</a:t>
            </a:r>
            <a:r>
              <a:rPr lang="ko-KR" altLang="en-US" sz="20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(for 3hrs) </a:t>
            </a:r>
            <a:r>
              <a:rPr lang="en-US" altLang="ko-KR" sz="20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opened</a:t>
            </a:r>
            <a:r>
              <a:rPr lang="ko-KR" altLang="en-US" sz="20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000" b="1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2000" b="1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Participation is </a:t>
            </a:r>
            <a:r>
              <a:rPr lang="en-US" altLang="ko-KR" sz="20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voluntary</a:t>
            </a:r>
            <a:r>
              <a:rPr lang="en-US" altLang="ko-KR" sz="20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, Everyone can take the course.</a:t>
            </a:r>
            <a:endParaRPr lang="en-US" altLang="ko-KR" sz="2000" b="1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1638" y="486294"/>
            <a:ext cx="39901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Caution</a:t>
            </a:r>
            <a:r>
              <a:rPr lang="ko-KR" altLang="en-US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!!</a:t>
            </a:r>
            <a:endParaRPr lang="ko-KR" altLang="en-US" sz="4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680" y="609600"/>
            <a:ext cx="4729942" cy="59383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/>
          <p:nvPr/>
        </p:nvSpPr>
        <p:spPr>
          <a:xfrm>
            <a:off x="771700" y="1580697"/>
            <a:ext cx="7948352" cy="524040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60000"/>
              </a:lnSpc>
              <a:buClr>
                <a:srgbClr val="AB946B"/>
              </a:buClr>
              <a:buAutoNum type="arabicPeriod"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Classes can be changed 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 week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after </a:t>
            </a:r>
            <a:r>
              <a:rPr lang="en-US" altLang="ko-KR" sz="2000" dirty="0" err="1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receiveing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the schedule.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b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</a:b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After receiving the </a:t>
            </a:r>
            <a:r>
              <a:rPr lang="en-US" altLang="ja-JP" sz="2000" dirty="0" err="1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thmetable</a:t>
            </a: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, Changes to the same-day timetable are not possible due to personal circumstances.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457200" lvl="0" indent="-457200">
              <a:lnSpc>
                <a:spcPct val="160000"/>
              </a:lnSpc>
              <a:buClr>
                <a:srgbClr val="AB946B"/>
              </a:buClr>
              <a:buAutoNum type="arabicPeriod"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Check the list of teachers on the bulletin board and select 3 teachers.</a:t>
            </a:r>
            <a:endParaRPr lang="en-US" altLang="ko-KR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457200" lvl="0" indent="-457200">
              <a:lnSpc>
                <a:spcPct val="160000"/>
              </a:lnSpc>
              <a:buClr>
                <a:srgbClr val="AB946B"/>
              </a:buClr>
              <a:buAutoNum type="arabicPeriod"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After Meeting with the SA teacher, fill out the change application form and submit it.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  </a:t>
            </a:r>
            <a:b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</a:b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Submit by 09:00~18:00 every Thursday.</a:t>
            </a:r>
            <a:endParaRPr lang="en-US" altLang="ko-KR" sz="20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60000"/>
              </a:lnSpc>
              <a:buClr>
                <a:srgbClr val="AB946B"/>
              </a:buClr>
              <a:buAutoNum type="arabicPeriod"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When selecting a teacher, priority is given based 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on weekly attendance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rate.</a:t>
            </a:r>
            <a:endParaRPr lang="en-US" altLang="ko-KR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indent="-457200">
              <a:lnSpc>
                <a:spcPct val="160000"/>
              </a:lnSpc>
              <a:buClr>
                <a:srgbClr val="AB946B"/>
              </a:buClr>
              <a:buFont typeface="Wingdings 3" panose="05040102010807070707" charset="2"/>
              <a:buAutoNum type="arabicPeriod"/>
            </a:pPr>
            <a:r>
              <a:rPr lang="en-US" altLang="ko-KR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There is no additional cost when changing classes, But </a:t>
            </a:r>
            <a:r>
              <a:rPr lang="en-US" altLang="ko-KR" sz="20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basic class composition cannot be changed.</a:t>
            </a:r>
            <a:br>
              <a:rPr lang="en-US" altLang="ko-KR" sz="20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</a:br>
            <a:r>
              <a:rPr lang="en-US" altLang="ja-JP" sz="2000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1:4 Group class</a:t>
            </a:r>
            <a:r>
              <a:rPr lang="ko-KR" altLang="en-US" sz="2000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 → </a:t>
            </a:r>
            <a:r>
              <a:rPr lang="en-US" altLang="ko-KR" sz="2000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1:1 class</a:t>
            </a:r>
            <a:r>
              <a:rPr lang="ko-KR" altLang="en-US" sz="2000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 </a:t>
            </a:r>
            <a:r>
              <a:rPr lang="en-US" altLang="ko-KR" sz="2000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cannot be changed.</a:t>
            </a:r>
            <a:endParaRPr lang="en-US" altLang="ko-KR" sz="2000" b="1" dirty="0" smtClean="0">
              <a:solidFill>
                <a:srgbClr val="FF0000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60000"/>
              </a:lnSpc>
              <a:buClr>
                <a:srgbClr val="AB946B"/>
              </a:buClr>
              <a:buAutoNum type="arabicPeriod"/>
            </a:pPr>
            <a:r>
              <a:rPr lang="en-US" altLang="ko-KR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Random teacher placement in case of low priority.</a:t>
            </a:r>
            <a:endParaRPr lang="en-US" altLang="ko-KR" sz="2000" b="1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60000"/>
              </a:lnSpc>
              <a:buClr>
                <a:srgbClr val="AB946B"/>
              </a:buClr>
              <a:buAutoNum type="arabicPeriod"/>
            </a:pPr>
            <a:endParaRPr lang="en-US" altLang="ko-KR" sz="2200" b="1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60000"/>
              </a:lnSpc>
              <a:buClr>
                <a:srgbClr val="AB946B"/>
              </a:buClr>
              <a:buAutoNum type="arabicPeriod"/>
            </a:pPr>
            <a:endParaRPr lang="en-US" altLang="ja-JP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ja-JP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60000"/>
              </a:lnSpc>
              <a:buFont typeface="Wingdings 3" panose="05040102010807070707" charset="2"/>
              <a:buNone/>
            </a:pPr>
            <a:endParaRPr lang="en-US" altLang="ja-JP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60000"/>
              </a:lnSpc>
              <a:buFont typeface="Wingdings 3" panose="05040102010807070707" charset="2"/>
              <a:buNone/>
            </a:pPr>
            <a:endParaRPr lang="en-US" altLang="ja-JP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6953" y="532014"/>
            <a:ext cx="6105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Class </a:t>
            </a:r>
            <a:r>
              <a:rPr lang="en-US" altLang="ko-KR" sz="4400" b="1" kern="500" cap="all" spc="-250" dirty="0" err="1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Chage</a:t>
            </a:r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Policy</a:t>
            </a:r>
            <a:endParaRPr lang="ko-KR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56952" y="532014"/>
            <a:ext cx="12133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When the regular class teacher is absent</a:t>
            </a:r>
            <a:endParaRPr lang="ko-KR" altLang="en-US" sz="3600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771698" y="1490870"/>
            <a:ext cx="5462847" cy="51343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60000"/>
              </a:lnSpc>
              <a:buClr>
                <a:srgbClr val="AB946B"/>
              </a:buClr>
              <a:buAutoNum type="arabicPeriod"/>
            </a:pPr>
            <a:r>
              <a:rPr lang="en-US" altLang="ko-KR" sz="16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Assignment of a Sub teacher when the teacher is absent.</a:t>
            </a:r>
            <a:br>
              <a:rPr lang="en-US" altLang="ko-KR" sz="16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</a:br>
            <a:r>
              <a:rPr lang="en-US" altLang="ko-KR" sz="16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Absent teachers can be checked on the bulletin board.</a:t>
            </a:r>
            <a:endParaRPr lang="en-US" altLang="ko-KR" sz="16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457200" lvl="0" indent="-457200">
              <a:lnSpc>
                <a:spcPct val="160000"/>
              </a:lnSpc>
              <a:buClr>
                <a:srgbClr val="AB946B"/>
              </a:buClr>
              <a:buAutoNum type="arabicPeriod"/>
            </a:pPr>
            <a:r>
              <a:rPr lang="en-US" altLang="ko-KR" sz="16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If the teacher does not arrive </a:t>
            </a:r>
            <a:r>
              <a:rPr lang="en-US" altLang="ko-KR" sz="1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5 minutes </a:t>
            </a:r>
            <a:r>
              <a:rPr lang="en-US" altLang="ko-KR" sz="16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after class starts, ask the team leader.</a:t>
            </a:r>
            <a:r>
              <a:rPr lang="ko-KR" altLang="en-US" sz="16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 </a:t>
            </a:r>
            <a:endParaRPr lang="en-US" altLang="ko-KR" sz="16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60000"/>
              </a:lnSpc>
              <a:buClr>
                <a:srgbClr val="AB946B"/>
              </a:buClr>
              <a:buAutoNum type="arabicPeriod"/>
            </a:pPr>
            <a:r>
              <a:rPr lang="en-US" altLang="ko-KR" sz="16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In case of regular vacation of the teacher in charge, the class can be conducted through a sub-teacher and the teacher can be replaced.</a:t>
            </a:r>
            <a:endParaRPr lang="en-US" altLang="ko-KR" sz="1600" b="1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60000"/>
              </a:lnSpc>
              <a:buClr>
                <a:srgbClr val="AB946B"/>
              </a:buClr>
              <a:buAutoNum type="arabicPeriod"/>
            </a:pPr>
            <a:r>
              <a:rPr lang="en-US" altLang="ko-KR" sz="16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If the teacher in charge is absent for more than </a:t>
            </a:r>
            <a:r>
              <a:rPr lang="en-US" altLang="ko-KR" sz="16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two days </a:t>
            </a:r>
            <a:r>
              <a:rPr lang="en-US" altLang="ko-KR" sz="16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after being initially assigned, </a:t>
            </a:r>
            <a:r>
              <a:rPr lang="en-US" altLang="ko-KR" sz="16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the teacher will be replaced immediately</a:t>
            </a:r>
            <a:r>
              <a:rPr lang="en-US" altLang="ko-KR" sz="16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.</a:t>
            </a:r>
            <a:endParaRPr lang="en-US" altLang="ja-JP" sz="16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ja-JP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133" y="1775535"/>
            <a:ext cx="4729942" cy="3547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7590152" y="5612405"/>
            <a:ext cx="2787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AB946B"/>
              </a:buClr>
            </a:pPr>
            <a:r>
              <a:rPr lang="en-US" altLang="ja-JP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ja-JP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Team Leader Table</a:t>
            </a:r>
            <a:endParaRPr lang="en-US" altLang="ja-JP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56952" y="532014"/>
            <a:ext cx="10243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Apply for additional 1:1 classes</a:t>
            </a:r>
            <a:endParaRPr lang="ko-KR" altLang="en-US" sz="44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25737" y="2440021"/>
          <a:ext cx="5426671" cy="2356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3200"/>
                <a:gridCol w="1763471"/>
              </a:tblGrid>
              <a:tr h="785525">
                <a:tc>
                  <a:txBody>
                    <a:bodyPr/>
                    <a:lstStyle/>
                    <a:p>
                      <a:pPr algn="ctr" latinLnBrk="1">
                        <a:lnSpc>
                          <a:spcPct val="200000"/>
                        </a:lnSpc>
                      </a:pPr>
                      <a:r>
                        <a:rPr lang="ko-KR" altLang="en-US" sz="19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시간</a:t>
                      </a:r>
                      <a:endParaRPr lang="ko-KR" altLang="en-US" sz="1900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86285" marR="86285" marT="43143" marB="43143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200000"/>
                        </a:lnSpc>
                      </a:pPr>
                      <a:r>
                        <a:rPr lang="ko-KR" altLang="en-US" sz="19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금액</a:t>
                      </a:r>
                      <a:endParaRPr lang="ko-KR" altLang="en-US" sz="1900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86285" marR="86285" marT="43143" marB="43143"/>
                </a:tc>
              </a:tr>
              <a:tr h="78552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1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9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Day Class (90min) 5DAYS</a:t>
                      </a:r>
                      <a:endParaRPr lang="en-US" altLang="ko-KR" sz="1900" dirty="0" smtClean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86285" marR="86285" marT="43143" marB="43143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200000"/>
                        </a:lnSpc>
                      </a:pPr>
                      <a:r>
                        <a:rPr lang="en-US" altLang="ko-KR" sz="19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4,000 Peso</a:t>
                      </a:r>
                      <a:endParaRPr lang="ko-KR" altLang="en-US" sz="1900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86285" marR="86285" marT="43143" marB="43143"/>
                </a:tc>
              </a:tr>
              <a:tr h="785525">
                <a:tc>
                  <a:txBody>
                    <a:bodyPr/>
                    <a:lstStyle/>
                    <a:p>
                      <a:pPr algn="ctr" latinLnBrk="1">
                        <a:lnSpc>
                          <a:spcPct val="200000"/>
                        </a:lnSpc>
                      </a:pPr>
                      <a:r>
                        <a:rPr lang="en-US" altLang="ko-KR" sz="19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Night Class (90min) 3DAYS</a:t>
                      </a:r>
                      <a:endParaRPr lang="ko-KR" altLang="en-US" sz="1900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86285" marR="86285" marT="43143" marB="43143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200000"/>
                        </a:lnSpc>
                      </a:pPr>
                      <a:r>
                        <a:rPr lang="en-US" altLang="ko-KR" sz="19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2,500 Peso</a:t>
                      </a:r>
                      <a:endParaRPr lang="ko-KR" altLang="en-US" sz="1900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86285" marR="86285" marT="43143" marB="43143"/>
                </a:tc>
              </a:tr>
            </a:tbl>
          </a:graphicData>
        </a:graphic>
      </p:graphicFrame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89202" y="1754111"/>
            <a:ext cx="6305608" cy="4327022"/>
          </a:xfrm>
        </p:spPr>
        <p:txBody>
          <a:bodyPr>
            <a:normAutofit fontScale="92500" lnSpcReduction="20000"/>
          </a:bodyPr>
          <a:lstStyle/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Students can request additional classes (teachers and times) when teachers are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available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ja-JP" sz="20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Calculated in 1-week increments, </a:t>
            </a:r>
            <a:r>
              <a:rPr lang="en-US" altLang="ja-JP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 refunds due to student change of </a:t>
            </a:r>
            <a:r>
              <a:rPr lang="en-US" altLang="ja-JP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heart</a:t>
            </a:r>
            <a:endParaRPr lang="en-US" altLang="ja-JP" sz="2000" b="1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For Night Class, Thursday and Friday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are no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classes.</a:t>
            </a:r>
            <a:b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</a:b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19:00 to 20:35</a:t>
            </a:r>
            <a:endParaRPr lang="en-US" altLang="ko-KR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ESL 2 students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cannot apply for Night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Classes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56953" y="532014"/>
            <a:ext cx="60131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Mock Test </a:t>
            </a:r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rules</a:t>
            </a:r>
            <a:endParaRPr lang="ko-KR" altLang="en-US" sz="4400" dirty="0"/>
          </a:p>
        </p:txBody>
      </p:sp>
      <p:sp>
        <p:nvSpPr>
          <p:cNvPr id="9" name="Content Placeholder 2"/>
          <p:cNvSpPr txBox="1"/>
          <p:nvPr/>
        </p:nvSpPr>
        <p:spPr>
          <a:xfrm>
            <a:off x="771698" y="1471044"/>
            <a:ext cx="9785465" cy="37160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Mandatory attendance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, including training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periods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Exams may be rescheduled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based on campus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schedules</a:t>
            </a:r>
            <a:endParaRPr lang="en-US" altLang="ko-KR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Exam time is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Thursday at 7:00pm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, no entry after exam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starts</a:t>
            </a:r>
            <a:b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</a:b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Be sure to confirm the test location before </a:t>
            </a: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starting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ko-KR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Test results are released </a:t>
            </a:r>
            <a:r>
              <a:rPr lang="en-US" altLang="ko-KR" sz="20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on Friday </a:t>
            </a:r>
            <a:r>
              <a:rPr lang="en-US" altLang="ko-KR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and scorecards are distributed </a:t>
            </a:r>
            <a:r>
              <a:rPr lang="en-US" altLang="ko-KR" sz="20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on Monday</a:t>
            </a:r>
            <a:r>
              <a:rPr lang="en-US" altLang="ko-KR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.</a:t>
            </a:r>
            <a:endParaRPr lang="en-US" altLang="ko-KR" sz="2000" b="1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ko-KR" altLang="en-US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 </a:t>
            </a:r>
            <a:r>
              <a:rPr lang="en-US" altLang="ko-KR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 </a:t>
            </a:r>
            <a:r>
              <a:rPr lang="en-US" altLang="ko-KR" sz="20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Notify your manager after your office visit </a:t>
            </a:r>
            <a:r>
              <a:rPr lang="en-US" altLang="ko-KR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if you have difficulty taking the test (health issues, etc</a:t>
            </a:r>
            <a:r>
              <a:rPr lang="en-US" altLang="ko-KR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.)</a:t>
            </a:r>
            <a:endParaRPr lang="en-US" altLang="ko-KR" sz="2000" b="1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r>
              <a:rPr lang="en-US" altLang="ko-KR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Tests are required </a:t>
            </a:r>
            <a:r>
              <a:rPr lang="en-US" altLang="ko-KR" sz="20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every two weeks</a:t>
            </a:r>
            <a:r>
              <a:rPr lang="en-US" altLang="ko-KR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, with </a:t>
            </a:r>
            <a:r>
              <a:rPr lang="en-US" altLang="ko-KR" sz="20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warnings</a:t>
            </a:r>
            <a:r>
              <a:rPr lang="en-US" altLang="ko-KR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 for missed tests </a:t>
            </a:r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(general </a:t>
            </a:r>
            <a:r>
              <a:rPr lang="en-US" altLang="ko-KR" sz="2000" b="1" dirty="0" smtClean="0">
                <a:solidFill>
                  <a:schemeClr val="accent1">
                    <a:lumMod val="50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students)</a:t>
            </a:r>
            <a:endParaRPr lang="en-US" altLang="ko-KR" sz="2000" b="1" dirty="0" smtClean="0">
              <a:solidFill>
                <a:schemeClr val="accent1">
                  <a:lumMod val="50000"/>
                </a:schemeClr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457200" lvl="0" indent="-457200">
              <a:lnSpc>
                <a:spcPct val="150000"/>
              </a:lnSpc>
              <a:buClr>
                <a:srgbClr val="AB946B"/>
              </a:buClr>
              <a:buAutoNum type="arabicPeriod"/>
            </a:pPr>
            <a:endParaRPr lang="en-US" altLang="ja-JP" sz="20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600430" y="5700887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</a:t>
                      </a:r>
                      <a:r>
                        <a:rPr lang="en-US" altLang="ko-KR" baseline="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 weeks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2 weeks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3 weeks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4</a:t>
                      </a:r>
                      <a:r>
                        <a:rPr lang="en-US" altLang="ko-KR" baseline="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 weeks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선택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FF6600"/>
                          </a:solidFill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필수</a:t>
                      </a:r>
                      <a:endParaRPr lang="ko-KR" altLang="en-US" dirty="0">
                        <a:solidFill>
                          <a:srgbClr val="FF6600"/>
                        </a:solidFill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선택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FF6600"/>
                          </a:solidFill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필수</a:t>
                      </a:r>
                      <a:endParaRPr lang="ko-KR" altLang="en-US" dirty="0">
                        <a:solidFill>
                          <a:srgbClr val="FF6600"/>
                        </a:solidFill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>
          <a:xfrm>
            <a:off x="1600430" y="5187142"/>
            <a:ext cx="2399141" cy="51564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Clr>
                <a:srgbClr val="AB946B"/>
              </a:buClr>
              <a:buNone/>
            </a:pP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Based on 4 </a:t>
            </a: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weeks</a:t>
            </a:r>
            <a:endParaRPr lang="en-US" altLang="ja-JP" sz="20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 txBox="1"/>
          <p:nvPr/>
        </p:nvSpPr>
        <p:spPr>
          <a:xfrm>
            <a:off x="4227013" y="2541318"/>
            <a:ext cx="4374877" cy="143691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ja-JP" sz="18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1</a:t>
            </a:r>
            <a:r>
              <a:rPr lang="en-US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.SCHEDULE</a:t>
            </a:r>
            <a:endParaRPr lang="en-PH" sz="48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 txBox="1"/>
          <p:nvPr/>
        </p:nvSpPr>
        <p:spPr>
          <a:xfrm>
            <a:off x="2477875" y="2572503"/>
            <a:ext cx="7431842" cy="143691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ja-JP" sz="18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3</a:t>
            </a:r>
            <a:r>
              <a:rPr lang="en-US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. </a:t>
            </a:r>
            <a:r>
              <a:rPr lang="en-US" sz="4800" dirty="0">
                <a:latin typeface="Jalnan" panose="020B0600000101010101" pitchFamily="34" charset="-127"/>
                <a:ea typeface="Jalnan" panose="020B0600000101010101" pitchFamily="34" charset="-127"/>
              </a:rPr>
              <a:t>Local payment </a:t>
            </a:r>
            <a:r>
              <a:rPr lang="en-US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costs</a:t>
            </a:r>
            <a:endParaRPr lang="en-PH" sz="4800" dirty="0">
              <a:solidFill>
                <a:srgbClr val="FFFF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7"/>
          <a:stretch>
            <a:fillRect/>
          </a:stretch>
        </p:blipFill>
        <p:spPr>
          <a:xfrm>
            <a:off x="2538539" y="812067"/>
            <a:ext cx="7262166" cy="5810599"/>
          </a:xfrm>
          <a:prstGeom prst="rect">
            <a:avLst/>
          </a:prstGeom>
        </p:spPr>
      </p:pic>
      <p:sp>
        <p:nvSpPr>
          <p:cNvPr id="3" name="직사각형 5"/>
          <p:cNvSpPr/>
          <p:nvPr/>
        </p:nvSpPr>
        <p:spPr>
          <a:xfrm>
            <a:off x="1199656" y="3143397"/>
            <a:ext cx="9785685" cy="720080"/>
          </a:xfrm>
          <a:prstGeom prst="rect">
            <a:avLst/>
          </a:prstGeom>
          <a:solidFill>
            <a:srgbClr val="FF0000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kumimoji="0" lang="en-US" altLang="ko-KR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anumGothicOTF" panose="020D0604000000000000" pitchFamily="34" charset="-127"/>
                <a:ea typeface="NanumGothicOTF" panose="020D0604000000000000" pitchFamily="34" charset="-127"/>
                <a:cs typeface="+mn-cs"/>
              </a:rPr>
              <a:t>※ </a:t>
            </a:r>
            <a:r>
              <a:rPr lang="ko-KR" altLang="en-US" sz="2800" b="1" dirty="0">
                <a:solidFill>
                  <a:schemeClr val="bg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내일까지 모든 비용 일시불 완납 필수</a:t>
            </a:r>
            <a:r>
              <a:rPr kumimoji="0" lang="ko-KR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kumimoji="0" lang="en-US" altLang="ko-KR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anumGothicOTF" panose="020D0604000000000000" pitchFamily="34" charset="-127"/>
                <a:ea typeface="NanumGothicOTF" panose="020D0604000000000000" pitchFamily="34" charset="-127"/>
                <a:cs typeface="+mn-cs"/>
              </a:rPr>
              <a:t>※</a:t>
            </a:r>
            <a:endParaRPr kumimoji="0" lang="ko-KR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anumGothicOTF" panose="020D0604000000000000" pitchFamily="34" charset="-127"/>
              <a:ea typeface="NanumGothicOTF" panose="020D0604000000000000" pitchFamily="34" charset="-127"/>
              <a:cs typeface="+mn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435780" y="91988"/>
            <a:ext cx="4577701" cy="662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algn="r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2800" b="1" kern="500" cap="all" spc="-250" dirty="0" smtClean="0">
                <a:solidFill>
                  <a:schemeClr val="tx2">
                    <a:lumMod val="75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2024 </a:t>
            </a:r>
            <a:r>
              <a:rPr lang="en-US" altLang="ko-KR" sz="2800" b="1" kern="500" cap="all" spc="-250" dirty="0" err="1" smtClean="0">
                <a:solidFill>
                  <a:schemeClr val="tx2">
                    <a:lumMod val="75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smeag</a:t>
            </a:r>
            <a:r>
              <a:rPr lang="en-US" altLang="ko-KR" sz="2800" b="1" kern="500" cap="all" spc="-250" dirty="0" smtClean="0">
                <a:solidFill>
                  <a:schemeClr val="tx2">
                    <a:lumMod val="75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local fee</a:t>
            </a:r>
            <a:endParaRPr lang="en-US" altLang="ko-KR" sz="2800" b="1" kern="500" cap="all" spc="-250" dirty="0">
              <a:solidFill>
                <a:schemeClr val="tx2">
                  <a:lumMod val="75000"/>
                </a:schemeClr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56952" y="532014"/>
            <a:ext cx="49368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Photos (for </a:t>
            </a:r>
            <a:r>
              <a:rPr lang="en-PH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SSP)</a:t>
            </a:r>
            <a:endParaRPr lang="ko-KR" altLang="en-US" sz="4400" dirty="0"/>
          </a:p>
        </p:txBody>
      </p:sp>
      <p:sp>
        <p:nvSpPr>
          <p:cNvPr id="19" name="Content Placeholder 2"/>
          <p:cNvSpPr txBox="1"/>
          <p:nvPr/>
        </p:nvSpPr>
        <p:spPr>
          <a:xfrm>
            <a:off x="556953" y="2269375"/>
            <a:ext cx="5138997" cy="1828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5</a:t>
            </a:r>
            <a:r>
              <a:rPr lang="ja-JP" altLang="en-US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㎝</a:t>
            </a:r>
            <a:r>
              <a:rPr lang="en-US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×5</a:t>
            </a:r>
            <a:r>
              <a:rPr lang="ja-JP" altLang="en-US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㎝ </a:t>
            </a:r>
            <a:r>
              <a:rPr lang="en-US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</a:t>
            </a:r>
            <a:r>
              <a:rPr lang="ja-JP" altLang="en-US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２</a:t>
            </a:r>
            <a:r>
              <a:rPr lang="en-US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in×</a:t>
            </a:r>
            <a:r>
              <a:rPr lang="ja-JP" altLang="en-US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２</a:t>
            </a:r>
            <a:r>
              <a:rPr lang="en-US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in)</a:t>
            </a:r>
            <a:endParaRPr lang="en-US" altLang="ja-JP" sz="2400" b="1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White background </a:t>
            </a:r>
            <a:endParaRPr lang="en-US" altLang="ja-JP" sz="2400" b="1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24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</a:t>
            </a:r>
            <a:r>
              <a:rPr lang="en-US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 gray and light blue) </a:t>
            </a:r>
            <a:endParaRPr lang="en-US" altLang="ko-KR" sz="2400" b="1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Take and print directly </a:t>
            </a:r>
            <a:r>
              <a:rPr lang="en-US" altLang="ja-JP" sz="24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at </a:t>
            </a:r>
            <a:r>
              <a:rPr lang="en-US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Campus </a:t>
            </a:r>
            <a:endParaRPr lang="en-US" altLang="ja-JP" sz="2400" b="1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5891646" y="1466851"/>
            <a:ext cx="4931929" cy="4704741"/>
            <a:chOff x="5529696" y="1609726"/>
            <a:chExt cx="4931929" cy="4704741"/>
          </a:xfrm>
        </p:grpSpPr>
        <p:pic>
          <p:nvPicPr>
            <p:cNvPr id="21508" name="Picture 4" descr="증명사진 일러스트로 귀여움을 장착해 드립니다. - 크몽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8301" y="1609726"/>
              <a:ext cx="3743324" cy="37433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6" name="Straight Arrow Connector 25"/>
            <p:cNvCxnSpPr/>
            <p:nvPr/>
          </p:nvCxnSpPr>
          <p:spPr>
            <a:xfrm>
              <a:off x="6358370" y="1609726"/>
              <a:ext cx="0" cy="3743324"/>
            </a:xfrm>
            <a:prstGeom prst="straightConnector1">
              <a:avLst/>
            </a:prstGeom>
            <a:ln w="7620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flipH="1">
              <a:off x="6586648" y="5734514"/>
              <a:ext cx="3874977" cy="13823"/>
            </a:xfrm>
            <a:prstGeom prst="straightConnector1">
              <a:avLst/>
            </a:prstGeom>
            <a:ln w="7620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5529696" y="3296722"/>
              <a:ext cx="8286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rgbClr val="FF0000"/>
                  </a:solidFill>
                  <a:latin typeface="Jalnan" panose="020B0600000101010101" pitchFamily="34" charset="-127"/>
                  <a:ea typeface="Jalnan" panose="020B0600000101010101" pitchFamily="34" charset="-127"/>
                </a:rPr>
                <a:t>5cm</a:t>
              </a:r>
              <a:endParaRPr lang="ko-KR" altLang="en-US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175626" y="5945135"/>
              <a:ext cx="8286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rgbClr val="FF0000"/>
                  </a:solidFill>
                  <a:latin typeface="Jalnan" panose="020B0600000101010101" pitchFamily="34" charset="-127"/>
                  <a:ea typeface="Jalnan" panose="020B0600000101010101" pitchFamily="34" charset="-127"/>
                </a:rPr>
                <a:t>5cm</a:t>
              </a:r>
              <a:endParaRPr lang="ko-KR" altLang="en-US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6952" y="2269375"/>
            <a:ext cx="6081741" cy="1828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ja-JP" altLang="en-US" sz="24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PH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3,000 Peso </a:t>
            </a:r>
            <a:r>
              <a:rPr lang="en-PH" altLang="ja-JP" sz="24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cash</a:t>
            </a:r>
            <a:r>
              <a:rPr lang="en-PH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payment </a:t>
            </a:r>
            <a:endParaRPr lang="en-US" altLang="ko-KR" sz="2400" b="1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4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Check and return the room just before </a:t>
            </a:r>
            <a:r>
              <a:rPr lang="en-US" altLang="ja-JP" sz="24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graduation</a:t>
            </a:r>
            <a:endParaRPr lang="en-US" altLang="ko-KR" sz="2400" b="1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4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4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Deposit can be used to collect </a:t>
            </a:r>
            <a:r>
              <a:rPr lang="en-US" altLang="ja-JP" sz="24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additional </a:t>
            </a:r>
            <a:r>
              <a:rPr lang="en-US" altLang="ja-JP" sz="24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electricity</a:t>
            </a:r>
            <a:endParaRPr lang="en-US" altLang="ko-KR" sz="2400" b="1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2052" name="Picture 4" descr="보증금 PNG 일러스트 | 이미지 및 PSD 파일 | Pngtree에 무료 다운로드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197" y="1629293"/>
            <a:ext cx="3867784" cy="38677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56952" y="532014"/>
            <a:ext cx="53606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Deposit</a:t>
            </a:r>
            <a:endParaRPr lang="en-US" altLang="ko-KR" sz="44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PH" altLang="ko-KR" sz="36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For Regular Students</a:t>
            </a:r>
            <a:endParaRPr lang="ko-KR" altLang="en-US" sz="36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 txBox="1"/>
          <p:nvPr/>
        </p:nvSpPr>
        <p:spPr>
          <a:xfrm>
            <a:off x="3937584" y="2456647"/>
            <a:ext cx="4797538" cy="143691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ja-JP" sz="18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4. </a:t>
            </a:r>
            <a:r>
              <a:rPr lang="en-US" sz="4800" dirty="0">
                <a:latin typeface="Jalnan" panose="020B0600000101010101" pitchFamily="34" charset="-127"/>
                <a:ea typeface="Jalnan" panose="020B0600000101010101" pitchFamily="34" charset="-127"/>
              </a:rPr>
              <a:t>Living </a:t>
            </a:r>
            <a:r>
              <a:rPr lang="en-US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rules</a:t>
            </a:r>
            <a:endParaRPr lang="en-PH" sz="48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90698" y="2144374"/>
            <a:ext cx="5586356" cy="279910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ko-KR" sz="3600" dirty="0" err="1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Everday</a:t>
            </a:r>
            <a:r>
              <a:rPr lang="ko-KR" altLang="en-US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12:00am - 05:00am</a:t>
            </a:r>
            <a:endParaRPr lang="en-US" altLang="ja-JP" sz="36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 access to residence hall rooms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between 12:00 a.m. and 5:00 a.m.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By Front desk clock 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You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are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free to leave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the house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within curfew 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endParaRPr lang="en-US" altLang="ja-JP" sz="19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endParaRPr lang="en-US" altLang="ja-JP" sz="14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endParaRPr lang="en-PH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632" y="1946778"/>
            <a:ext cx="4730580" cy="35479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56953" y="532014"/>
            <a:ext cx="30840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Curfews</a:t>
            </a:r>
            <a:endParaRPr lang="ko-KR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419" y="2012002"/>
            <a:ext cx="10130331" cy="27224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Friday, pre-holiday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Safety Training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attendance grants overnight permits 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u="sng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 room access between 12am - 5am even with a </a:t>
            </a:r>
            <a:r>
              <a:rPr lang="en-US" altLang="ja-JP" sz="2000" u="sng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permit.</a:t>
            </a:r>
            <a:endParaRPr lang="en-US" altLang="ko-KR" sz="2000" u="sng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After obtaining a permit, it's up to you to actually stay out (or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not)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Enter classrooms with safety training by 12:40 p.m. on Friday 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Issue permits in other ways if you can't get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Advance notice of training location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changes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Must be submitted by Friday </a:t>
            </a: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18:00</a:t>
            </a:r>
            <a:endParaRPr lang="en-US" altLang="ja-JP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endParaRPr lang="en-PH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06286" y="5094066"/>
          <a:ext cx="7447315" cy="1608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1858"/>
                <a:gridCol w="1749451"/>
                <a:gridCol w="1749451"/>
                <a:gridCol w="1676555"/>
              </a:tblGrid>
              <a:tr h="418343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Day</a:t>
                      </a:r>
                      <a:endParaRPr lang="en-PH" sz="1800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2640" marR="92640" marT="46320" marB="463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altLang="ko-KR" sz="18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Contents</a:t>
                      </a:r>
                      <a:endParaRPr lang="en-PH" sz="1800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2640" marR="92640" marT="46320" marB="463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Time</a:t>
                      </a:r>
                      <a:endParaRPr lang="en-PH" sz="1800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2640" marR="92640" marT="46320" marB="463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Place</a:t>
                      </a:r>
                      <a:endParaRPr lang="en-PH" sz="1800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2640" marR="92640" marT="46320" marB="46320" anchor="ctr"/>
                </a:tc>
              </a:tr>
              <a:tr h="558487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Every Friday (for going away for the weekend)</a:t>
                      </a:r>
                      <a:endParaRPr lang="en-PH" sz="1400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2640" marR="92640" marT="46320" marB="4632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PH" altLang="ko-KR" sz="18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Safety training</a:t>
                      </a:r>
                      <a:endParaRPr lang="en-PH" sz="1800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2640" marR="92640" marT="46320" marB="4632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70C0"/>
                          </a:solidFill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12:40</a:t>
                      </a:r>
                      <a:r>
                        <a:rPr lang="en-US" sz="2000" dirty="0" smtClean="0">
                          <a:solidFill>
                            <a:srgbClr val="0070C0"/>
                          </a:solidFill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-</a:t>
                      </a:r>
                      <a:endParaRPr lang="en-PH" sz="2000" dirty="0">
                        <a:solidFill>
                          <a:srgbClr val="0070C0"/>
                        </a:solidFill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2640" marR="92640" marT="46320" marB="4632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PH" altLang="ko-KR" sz="1800" dirty="0" smtClean="0">
                          <a:solidFill>
                            <a:srgbClr val="0070C0"/>
                          </a:solidFill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Safety Education</a:t>
                      </a:r>
                      <a:endParaRPr lang="en-PH" altLang="ko-KR" sz="1800" dirty="0" smtClean="0">
                        <a:solidFill>
                          <a:srgbClr val="0070C0"/>
                        </a:solidFill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  <a:p>
                      <a:pPr marL="0" marR="0" lvl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ja-JP" sz="1800" dirty="0" smtClean="0">
                          <a:solidFill>
                            <a:srgbClr val="0070C0"/>
                          </a:solidFill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※</a:t>
                      </a:r>
                      <a:r>
                        <a:rPr lang="en-PH" altLang="ko-KR" sz="1800" dirty="0" smtClean="0">
                          <a:solidFill>
                            <a:srgbClr val="0070C0"/>
                          </a:solidFill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C3 Classroom</a:t>
                      </a:r>
                      <a:endParaRPr lang="en-US" altLang="ko-KR" sz="1800" dirty="0" smtClean="0">
                        <a:solidFill>
                          <a:srgbClr val="0070C0"/>
                        </a:solidFill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2640" marR="92640" marT="46320" marB="46320" anchor="ctr"/>
                </a:tc>
              </a:tr>
              <a:tr h="558487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The day before a holiday (for holidays)</a:t>
                      </a:r>
                      <a:endParaRPr lang="en-PH" sz="1400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92640" marR="92640" marT="46320" marB="46320" anchor="ctr"/>
                </a:tc>
                <a:tc vMerge="1">
                  <a:tcPr anchor="ctr"/>
                </a:tc>
                <a:tc vMerge="1">
                  <a:tcPr anchor="ctr"/>
                </a:tc>
                <a:tc vMerge="1"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56952" y="532014"/>
            <a:ext cx="103967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Safety </a:t>
            </a:r>
            <a:r>
              <a:rPr lang="en-PH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training </a:t>
            </a:r>
            <a:br>
              <a:rPr lang="en-US" altLang="ja-JP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</a:br>
            <a:r>
              <a:rPr lang="en-US" altLang="ko-KR" sz="36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 </a:t>
            </a:r>
            <a:r>
              <a:rPr lang="en-US" altLang="ko-KR" sz="36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warning for being out without permission </a:t>
            </a:r>
            <a:endParaRPr lang="ko-KR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/>
          <p:cNvSpPr txBox="1"/>
          <p:nvPr/>
        </p:nvSpPr>
        <p:spPr>
          <a:xfrm>
            <a:off x="5812056" y="5079075"/>
            <a:ext cx="5244706" cy="89183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400" b="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200" u="sng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smeaglish.com</a:t>
            </a:r>
            <a:r>
              <a:rPr lang="ja-JP" altLang="en-US" sz="32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ko-KR" altLang="en-US" sz="32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접속 </a:t>
            </a:r>
            <a:r>
              <a:rPr lang="en-US" altLang="ko-KR" sz="32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!</a:t>
            </a:r>
            <a:endParaRPr lang="en-US" altLang="ja-JP" sz="32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352" y="1895918"/>
            <a:ext cx="6573029" cy="33428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56952" y="532014"/>
            <a:ext cx="6245291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REVIEW</a:t>
            </a:r>
            <a:br>
              <a:rPr lang="en-US" altLang="ja-JP" sz="72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</a:br>
            <a:r>
              <a:rPr lang="en-US" altLang="ja-JP" sz="35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(Every Thursday by </a:t>
            </a:r>
            <a:r>
              <a:rPr lang="en-US" altLang="ja-JP" sz="35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16:00</a:t>
            </a:r>
            <a:r>
              <a:rPr lang="en-US" altLang="ko-KR" sz="35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ko-KR" altLang="en-US" sz="3500" dirty="0"/>
          </a:p>
        </p:txBody>
      </p:sp>
      <p:sp>
        <p:nvSpPr>
          <p:cNvPr id="11" name="Text Placeholder 2"/>
          <p:cNvSpPr txBox="1"/>
          <p:nvPr/>
        </p:nvSpPr>
        <p:spPr>
          <a:xfrm>
            <a:off x="556952" y="2277319"/>
            <a:ext cx="5255104" cy="398060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09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1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3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5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1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63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PH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How to </a:t>
            </a:r>
            <a:r>
              <a:rPr lang="en-PH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do</a:t>
            </a:r>
            <a:endParaRPr lang="en-US" altLang="ko-KR" sz="20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ja-JP" altLang="en-US" sz="2000" dirty="0">
                <a:latin typeface="Jalnan" panose="020B0600000101010101" pitchFamily="34" charset="-127"/>
                <a:ea typeface="Jalnan" panose="020B0600000101010101" pitchFamily="34" charset="-127"/>
              </a:rPr>
              <a:t>①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u="sng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smeaglish.com</a:t>
            </a:r>
            <a:endParaRPr lang="en-US" altLang="ja-JP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ja-JP" altLang="en-US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②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My info </a:t>
            </a:r>
            <a:r>
              <a:rPr lang="ja-JP" altLang="en-US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👉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epilogue</a:t>
            </a:r>
            <a:r>
              <a:rPr lang="ja-JP" altLang="en-US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👉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review</a:t>
            </a:r>
            <a:endParaRPr lang="en-US" altLang="ja-JP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ja-JP" altLang="en-US" sz="2000" dirty="0">
                <a:latin typeface="Jalnan" panose="020B0600000101010101" pitchFamily="34" charset="-127"/>
                <a:ea typeface="Jalnan" panose="020B0600000101010101" pitchFamily="34" charset="-127"/>
              </a:rPr>
              <a:t>③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Word count: 1000+ characters and 3+ photos</a:t>
            </a:r>
            <a:r>
              <a:rPr lang="ja-JP" altLang="en-US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　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English: 350+ characters and 3+ photos</a:t>
            </a:r>
            <a:r>
              <a:rPr lang="ja-JP" altLang="en-US" sz="2000" dirty="0">
                <a:latin typeface="Jalnan" panose="020B0600000101010101" pitchFamily="34" charset="-127"/>
                <a:ea typeface="Jalnan" panose="020B0600000101010101" pitchFamily="34" charset="-127"/>
              </a:rPr>
              <a:t>　 </a:t>
            </a:r>
            <a:endParaRPr lang="en-US" altLang="ja-JP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Check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with managers and </a:t>
            </a:r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staff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endParaRPr lang="en-US" altLang="ja-JP" sz="20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Free BBQ Voucher (Family</a:t>
            </a: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en-US" altLang="ja-JP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Complimentary </a:t>
            </a: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4 cups of coffee </a:t>
            </a:r>
            <a:endParaRPr lang="en-US" altLang="ja-JP" sz="20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endParaRPr lang="en-PH" altLang="ko-KR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856133" y="1998778"/>
            <a:ext cx="542424" cy="44914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56952" y="2277319"/>
            <a:ext cx="5177097" cy="3980606"/>
          </a:xfrm>
        </p:spPr>
        <p:txBody>
          <a:bodyPr>
            <a:normAutofit lnSpcReduction="10000"/>
          </a:bodyPr>
          <a:lstStyle/>
          <a:p>
            <a:pPr algn="l"/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ko-KR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작성 방법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r>
              <a:rPr lang="ja-JP" altLang="en-US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①</a:t>
            </a:r>
            <a:r>
              <a:rPr 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sz="2000" u="sng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Google Map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②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Search SMEAG </a:t>
            </a:r>
            <a:r>
              <a:rPr lang="en-US" altLang="ja-JP" sz="2000" dirty="0" err="1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Encanto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campus 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검색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ja-JP" altLang="en-US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③ </a:t>
            </a:r>
            <a:r>
              <a:rPr lang="en-PH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Create a review </a:t>
            </a:r>
            <a:r>
              <a:rPr lang="ko-KR" altLang="en-US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ja-JP" altLang="en-US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③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Word count: 300+, 3+ photos</a:t>
            </a:r>
            <a:r>
              <a:rPr lang="ja-JP" altLang="en-US" sz="2000" dirty="0">
                <a:latin typeface="Jalnan" panose="020B0600000101010101" pitchFamily="34" charset="-127"/>
                <a:ea typeface="Jalnan" panose="020B0600000101010101" pitchFamily="34" charset="-127"/>
              </a:rPr>
              <a:t>　</a:t>
            </a:r>
            <a:r>
              <a:rPr lang="en-US" altLang="ja-JP" sz="2000" dirty="0" err="1" smtClean="0">
                <a:latin typeface="Jalnan" panose="020B0600000101010101" pitchFamily="34" charset="-127"/>
                <a:ea typeface="Jalnan" panose="020B0600000101010101" pitchFamily="34" charset="-127"/>
              </a:rPr>
              <a:t>Checheck</a:t>
            </a:r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with managers and </a:t>
            </a:r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staff</a:t>
            </a:r>
            <a:endParaRPr lang="en-US" altLang="ja-JP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endParaRPr lang="en-US" altLang="ja-JP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Free BBQ Voucher (Family</a:t>
            </a: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en-US" altLang="ja-JP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Complimentary </a:t>
            </a: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4 cups of coffee </a:t>
            </a:r>
            <a:r>
              <a:rPr lang="ko-KR" altLang="en-US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ja-JP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endParaRPr lang="en-PH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0439" y="2169253"/>
            <a:ext cx="6846579" cy="36662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ounded Rectangle 5"/>
          <p:cNvSpPr/>
          <p:nvPr/>
        </p:nvSpPr>
        <p:spPr>
          <a:xfrm>
            <a:off x="6121245" y="4444819"/>
            <a:ext cx="406400" cy="20869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56953" y="532014"/>
            <a:ext cx="6208120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REVIEW</a:t>
            </a:r>
            <a:br>
              <a:rPr lang="en-US" altLang="ja-JP" sz="72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</a:br>
            <a:r>
              <a:rPr lang="en-US" altLang="ja-JP" sz="35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(Every Thursday by </a:t>
            </a:r>
            <a:r>
              <a:rPr lang="en-US" altLang="ja-JP" sz="35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16:00</a:t>
            </a:r>
            <a:r>
              <a:rPr lang="en-US" altLang="ko-KR" sz="35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ko-KR" altLang="en-US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 txBox="1"/>
          <p:nvPr/>
        </p:nvSpPr>
        <p:spPr>
          <a:xfrm>
            <a:off x="4101135" y="2493817"/>
            <a:ext cx="4136777" cy="143691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ja-JP" sz="18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 algn="ctr">
              <a:buNone/>
            </a:pPr>
            <a:r>
              <a:rPr lang="en-US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5. Warnings</a:t>
            </a:r>
            <a:endParaRPr lang="en-PH" sz="48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8078" y="1448260"/>
            <a:ext cx="9876903" cy="5251798"/>
          </a:xfrm>
          <a:noFill/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09:00-10:00   Entrance exam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10:30-12:00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　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Orientation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　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Only 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guardians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participate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12:00-13:00</a:t>
            </a:r>
            <a:r>
              <a:rPr lang="ja-JP" altLang="en-US" sz="2000" dirty="0">
                <a:latin typeface="Jalnan" panose="020B0600000101010101" pitchFamily="34" charset="-127"/>
                <a:ea typeface="Jalnan" panose="020B0600000101010101" pitchFamily="34" charset="-127"/>
              </a:rPr>
              <a:t>　</a:t>
            </a:r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After lunch break meet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SA Teacher 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(12:50pm)</a:t>
            </a:r>
            <a:endParaRPr lang="en-US" altLang="ja-JP" sz="2000" dirty="0" smtClean="0">
              <a:solidFill>
                <a:srgbClr val="FFFF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13:00-16:30</a:t>
            </a:r>
            <a:r>
              <a:rPr lang="ja-JP" altLang="en-US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　</a:t>
            </a:r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Photo Shoot(Personal &amp; Group)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ja-JP" altLang="en-US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→</a:t>
            </a:r>
            <a:r>
              <a:rPr lang="ko-KR" altLang="en-US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Money Exchanger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→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SM Seaside (Purchase a </a:t>
            </a:r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SIM card &amp; Shopping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19:00-        	Family Program Consultation</a:t>
            </a:r>
            <a:endParaRPr lang="en-US" altLang="ko-KR" sz="20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5cm </a:t>
            </a: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x 5cm If you have it. You don’t need to take a personal Photo</a:t>
            </a:r>
            <a:endParaRPr lang="en-US" altLang="ko-KR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Going to SM Seaside Mall is Optional. </a:t>
            </a:r>
            <a:endParaRPr lang="en-US" altLang="ko-KR" sz="20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ko-KR" sz="2000" b="1" u="sng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Gather at the 1</a:t>
            </a:r>
            <a:r>
              <a:rPr lang="en-US" altLang="ko-KR" sz="2000" b="1" u="sng" baseline="30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</a:t>
            </a:r>
            <a:r>
              <a:rPr lang="en-US" altLang="ko-KR" sz="2000" b="1" u="sng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floor lobby and move on.</a:t>
            </a:r>
            <a:endParaRPr lang="en-US" altLang="ko-KR" sz="2000" b="1" u="sng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</a:t>
            </a:r>
            <a:r>
              <a:rPr lang="ko-KR" altLang="en-US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Regular students have to come back by midnight</a:t>
            </a:r>
            <a:endParaRPr lang="en-US" altLang="ko-KR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953" y="532014"/>
            <a:ext cx="48712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Day </a:t>
            </a:r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 </a:t>
            </a:r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schedule</a:t>
            </a:r>
            <a:endParaRPr lang="ko-KR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6953" y="532014"/>
            <a:ext cx="6059978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Academic </a:t>
            </a:r>
            <a:r>
              <a:rPr lang="en-PH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Alert</a:t>
            </a:r>
            <a:endParaRPr lang="en-US" altLang="ko-KR" sz="44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US" altLang="ko-KR" sz="35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For regular students</a:t>
            </a:r>
            <a:endParaRPr lang="ko-KR" altLang="en-US" sz="35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765252" y="1995055"/>
          <a:ext cx="4949855" cy="428986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49978"/>
                <a:gridCol w="449988"/>
                <a:gridCol w="3749889"/>
              </a:tblGrid>
              <a:tr h="433660"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1st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</a:t>
                      </a:r>
                      <a:endParaRPr kumimoji="0" lang="en-US" altLang="ko-K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1:1 Listening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</a:tr>
              <a:tr h="433660"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2nd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2</a:t>
                      </a:r>
                      <a:endParaRPr kumimoji="0" lang="en-US" altLang="ko-K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1:1 Speaking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</a:tr>
              <a:tr h="433660"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3rd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3</a:t>
                      </a:r>
                      <a:endParaRPr kumimoji="0" lang="en-US" altLang="ko-K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1:1 Reading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</a:tr>
              <a:tr h="433660"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4th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4</a:t>
                      </a:r>
                      <a:endParaRPr kumimoji="0" lang="en-US" altLang="ko-K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1:1 Writing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</a:tr>
              <a:tr h="433660"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5th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5</a:t>
                      </a:r>
                      <a:endParaRPr kumimoji="0" lang="en-US" altLang="ko-K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1:4 Discussion A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</a:tr>
              <a:tr h="433660"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6th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6</a:t>
                      </a:r>
                      <a:endParaRPr kumimoji="0" lang="en-US" altLang="ko-K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1:4 Discussion B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</a:tr>
              <a:tr h="421977"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7th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 rowSpan="2" gridSpan="2"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Free time A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  <a:cs typeface="+mn-cs"/>
                      </a:endParaRPr>
                    </a:p>
                  </a:txBody>
                  <a:tcPr marL="0" marR="0" marT="0" marB="0" anchor="ctr" horzOverflow="overflow"/>
                </a:tc>
                <a:tc rowSpan="2" hMerge="1">
                  <a:tcPr/>
                </a:tc>
              </a:tr>
              <a:tr h="421977"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8th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 vMerge="1" gridSpan="2">
                  <a:tcPr/>
                </a:tc>
                <a:tc vMerge="1" hMerge="1">
                  <a:tcPr/>
                </a:tc>
              </a:tr>
              <a:tr h="421977"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9th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 rowSpan="2" gridSpan="2"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Free time B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 rowSpan="2" hMerge="1">
                  <a:tcPr/>
                </a:tc>
              </a:tr>
              <a:tr h="421977">
                <a:tc>
                  <a:txBody>
                    <a:bodyPr/>
                    <a:lstStyle>
                      <a:lvl1pPr defTabSz="1008380" latinLnBrk="1">
                        <a:lnSpc>
                          <a:spcPct val="90000"/>
                        </a:lnSpc>
                        <a:spcBef>
                          <a:spcPts val="1325"/>
                        </a:spcBef>
                        <a:spcAft>
                          <a:spcPts val="225"/>
                        </a:spcAft>
                        <a:buClr>
                          <a:schemeClr val="accent1"/>
                        </a:buClr>
                        <a:buSzPct val="100000"/>
                        <a:buFont typeface="Calibri" charset="0"/>
                        <a:defRPr sz="20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1pPr>
                      <a:lvl2pPr marL="50355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7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2pPr>
                      <a:lvl3pPr marL="100838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3pPr>
                      <a:lvl4pPr marL="1511300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4pPr>
                      <a:lvl5pPr marL="2016125" defTabSz="1008380" latinLnBrk="1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5pPr>
                      <a:lvl6pPr marL="24733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6pPr>
                      <a:lvl7pPr marL="29305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7pPr>
                      <a:lvl8pPr marL="33877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8pPr>
                      <a:lvl9pPr marL="3844925" indent="-257175" defTabSz="1008380" eaLnBrk="0" fontAlgn="base" hangingPunct="0">
                        <a:lnSpc>
                          <a:spcPct val="90000"/>
                        </a:lnSpc>
                        <a:spcBef>
                          <a:spcPts val="225"/>
                        </a:spcBef>
                        <a:spcAft>
                          <a:spcPts val="440"/>
                        </a:spcAft>
                        <a:buClr>
                          <a:schemeClr val="accent1"/>
                        </a:buClr>
                        <a:buFont typeface="Calibri" charset="0"/>
                        <a:defRPr sz="1300">
                          <a:solidFill>
                            <a:srgbClr val="404040"/>
                          </a:solidFill>
                          <a:latin typeface="Calibri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1008380" rtl="0" eaLnBrk="1" fontAlgn="base" latinLnBrk="1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10th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 marL="0" marR="0" marT="0" marB="0" anchor="ctr" horzOverflow="overflow"/>
                </a:tc>
                <a:tc vMerge="1" gridSpan="2">
                  <a:tcPr/>
                </a:tc>
                <a:tc vMerge="1" hMerge="1">
                  <a:tcPr/>
                </a:tc>
              </a:tr>
            </a:tbl>
          </a:graphicData>
        </a:graphic>
      </p:graphicFrame>
      <p:sp>
        <p:nvSpPr>
          <p:cNvPr id="6" name="Content Placeholder 2"/>
          <p:cNvSpPr txBox="1"/>
          <p:nvPr/>
        </p:nvSpPr>
        <p:spPr>
          <a:xfrm>
            <a:off x="556953" y="2136871"/>
            <a:ext cx="5382930" cy="38820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PH" altLang="ja-JP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1-7 absences: Caution (no notification) </a:t>
            </a:r>
            <a:r>
              <a:rPr lang="en-US" altLang="ko-KR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000" b="1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08 absences = </a:t>
            </a:r>
            <a:r>
              <a:rPr lang="en-US" altLang="ja-JP" sz="2000" b="1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</a:t>
            </a:r>
            <a:r>
              <a:rPr lang="en-US" altLang="ja-JP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academic warning </a:t>
            </a:r>
            <a:r>
              <a:rPr lang="en-US" altLang="ko-KR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000" b="1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10 absences = </a:t>
            </a:r>
            <a:r>
              <a:rPr lang="en-US" altLang="ja-JP" sz="2000" b="1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2</a:t>
            </a:r>
            <a:r>
              <a:rPr lang="en-US" altLang="ja-JP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academic warnings </a:t>
            </a:r>
            <a:r>
              <a:rPr lang="ko-KR" altLang="en-US" sz="2000" b="1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b="1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000" b="1" dirty="0">
              <a:solidFill>
                <a:srgbClr val="FF00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12 absences = </a:t>
            </a:r>
            <a:r>
              <a:rPr lang="en-US" altLang="ja-JP" sz="2000" b="1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3</a:t>
            </a:r>
            <a:r>
              <a:rPr lang="en-US" altLang="ja-JP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academic </a:t>
            </a:r>
            <a:r>
              <a:rPr lang="en-US" altLang="ja-JP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warnings</a:t>
            </a:r>
            <a:endParaRPr lang="en-US" altLang="ko-KR" sz="2000" b="1" dirty="0" smtClean="0">
              <a:solidFill>
                <a:srgbClr val="FF00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Give warnings </a:t>
            </a:r>
            <a:r>
              <a:rPr lang="en-US" altLang="ja-JP" sz="2000" b="1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to skip the </a:t>
            </a:r>
            <a:r>
              <a:rPr lang="en-US" altLang="ja-JP" sz="2000" b="1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mock </a:t>
            </a:r>
            <a:r>
              <a:rPr lang="en-US" altLang="ja-JP" sz="2000" b="1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test</a:t>
            </a:r>
            <a:endParaRPr lang="en-US" altLang="ko-KR" sz="2000" b="1" dirty="0" smtClean="0">
              <a:solidFill>
                <a:srgbClr val="FF00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6952" y="491112"/>
            <a:ext cx="96798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Student Life Alerts</a:t>
            </a:r>
            <a:endParaRPr lang="en-US" altLang="ko-KR" sz="44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US" altLang="ko-KR" sz="36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One </a:t>
            </a:r>
            <a:r>
              <a:rPr lang="en-US" altLang="ko-KR" sz="36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warning for the following </a:t>
            </a:r>
            <a:r>
              <a:rPr lang="en-US" altLang="ko-KR" sz="36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behaviors</a:t>
            </a:r>
            <a:endParaRPr lang="ko-KR" altLang="en-US" sz="3600" dirty="0">
              <a:solidFill>
                <a:srgbClr val="0070C0"/>
              </a:solidFill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556952" y="1814551"/>
            <a:ext cx="9940063" cy="447835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nb-NO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Gambling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Unauthorized overnight stays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you did not obtain an overnight permit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Not being in the residence halls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by curfew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 access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to dorm rooms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You don't follow a security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guard's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instructions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</a:t>
            </a:r>
            <a:r>
              <a:rPr lang="ko-KR" altLang="en-US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Using open flames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 the room (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gas stove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etc.) 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Personally meeting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with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 teacher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or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Filipino staff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member outside of a training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center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(Get </a:t>
            </a:r>
            <a:r>
              <a:rPr lang="en-US" altLang="ko-KR" sz="20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 permit </a:t>
            </a:r>
            <a:r>
              <a:rPr lang="en-US" altLang="ko-KR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from the office for </a:t>
            </a:r>
            <a:r>
              <a:rPr lang="en-US" altLang="ko-KR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meals)</a:t>
            </a:r>
            <a:endParaRPr lang="en-US" altLang="ko-KR" sz="2000" b="1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2000" b="1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The training center is not responsible if something goes wrong </a:t>
            </a:r>
            <a:endParaRPr lang="en-US" altLang="ko-KR" sz="2000" b="1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6952" y="523701"/>
            <a:ext cx="1214800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altLang="ko-KR" sz="5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Student Life Alerts</a:t>
            </a:r>
            <a:endParaRPr lang="en-US" altLang="ko-KR" sz="54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US" altLang="ko-KR" sz="4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2</a:t>
            </a:r>
            <a:r>
              <a:rPr lang="en-US" altLang="ko-KR" sz="4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warnings </a:t>
            </a:r>
            <a:r>
              <a:rPr lang="en-US" altLang="ko-KR" sz="4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for the following behaviors</a:t>
            </a:r>
            <a:endParaRPr lang="ko-KR" altLang="en-US" sz="4000" dirty="0">
              <a:solidFill>
                <a:srgbClr val="0070C0"/>
              </a:solidFill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556952" y="2062584"/>
            <a:ext cx="8977745" cy="40649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PH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Indoor smoking (including </a:t>
            </a:r>
            <a:r>
              <a:rPr lang="en-PH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vapes)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High voices and disturbances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 the training center 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Profanity and fighting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among students and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sexual misconduct 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Vandalism, unauthorized use of major property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owned by the training center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Alcohol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bottles found in dorms (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alerts all room users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, no exceptions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Forging an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overnight stay application </a:t>
            </a:r>
            <a:r>
              <a:rPr lang="ko-KR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000" b="1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6953" y="523701"/>
            <a:ext cx="1198445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altLang="ko-KR" sz="6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Student Life Alerts</a:t>
            </a:r>
            <a:endParaRPr lang="en-US" altLang="ko-KR" sz="60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US" altLang="ko-KR" sz="4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3</a:t>
            </a:r>
            <a:r>
              <a:rPr lang="en-US" altLang="ko-KR" sz="4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4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warnings for the following behaviors</a:t>
            </a:r>
            <a:endParaRPr lang="ko-KR" altLang="en-US" sz="4000" dirty="0">
              <a:solidFill>
                <a:srgbClr val="0070C0"/>
              </a:solidFill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556952" y="2003367"/>
            <a:ext cx="4962699" cy="249381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Attempting to bring in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alcohol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Immorality in Train Center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Attempting to enter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illegally through the beach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Bribe guards</a:t>
            </a:r>
            <a:endParaRPr lang="en-US" altLang="ko-KR" sz="2000" b="1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6953" y="523701"/>
            <a:ext cx="8412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Student Life Alerts</a:t>
            </a:r>
            <a:endParaRPr lang="en-US" altLang="ko-KR" sz="44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PH" altLang="ko-KR" sz="36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Expulsion actions</a:t>
            </a:r>
            <a:endParaRPr lang="ko-KR" altLang="en-US" sz="3600" dirty="0">
              <a:solidFill>
                <a:srgbClr val="0070C0"/>
              </a:solidFill>
            </a:endParaRPr>
          </a:p>
        </p:txBody>
      </p:sp>
      <p:pic>
        <p:nvPicPr>
          <p:cNvPr id="4100" name="Picture 4" descr="레드 카드 무료 다운로드를 위한 벡터, 사진 및 일러스트레이션 - illustAC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0" t="10112" r="51414" b="16967"/>
          <a:stretch>
            <a:fillRect/>
          </a:stretch>
        </p:blipFill>
        <p:spPr bwMode="auto">
          <a:xfrm>
            <a:off x="3937856" y="1988961"/>
            <a:ext cx="898540" cy="164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8780" y="2431645"/>
            <a:ext cx="26724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Accumulated 5 or more 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warnings</a:t>
            </a:r>
            <a:endParaRPr lang="ko-KR" altLang="en-US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12982" y="2391664"/>
            <a:ext cx="3383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Moving into a Room with a 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opposite-sex Student(excluding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families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ko-KR" altLang="en-US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4102" name="Picture 6" descr="학교 일러스트 계절 학생 기숙사 방 시작, 학교, 캠퍼스, 가방 일러스트 Pngtree, 로열티 무료 | 기숙사 방, 학생 기숙사,  기숙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6541" y="1701484"/>
            <a:ext cx="2605169" cy="1465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0065" y="4472517"/>
            <a:ext cx="20563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E-money Card Fraudulent 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use</a:t>
            </a:r>
            <a:endParaRPr lang="ko-KR" altLang="en-US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4104" name="Picture 8" descr="은행 카드 사기 및 절도. 사기꾼과 해커에 의한 은행 신용 카드의 온라인 사기에 대한 개념 평면 그림. 안전한 지불의 중요성. |  프리미엄 벡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8" t="16440" r="9760" b="5079"/>
          <a:stretch>
            <a:fillRect/>
          </a:stretch>
        </p:blipFill>
        <p:spPr bwMode="auto">
          <a:xfrm>
            <a:off x="3116446" y="4234715"/>
            <a:ext cx="2360491" cy="16629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부하직원에 “빨래 도와라” 갑질 대전시 공무원 정직 중징계 - 조선비즈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9"/>
          <a:stretch>
            <a:fillRect/>
          </a:stretch>
        </p:blipFill>
        <p:spPr bwMode="auto">
          <a:xfrm>
            <a:off x="8969433" y="3813413"/>
            <a:ext cx="2519384" cy="20260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816933" y="4472517"/>
            <a:ext cx="27753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Impersonal attitudes toward employees and managers </a:t>
            </a:r>
            <a:endParaRPr lang="ko-KR" altLang="en-US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78542" y="6093356"/>
            <a:ext cx="91359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3000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Removal from campus within 48 hours </a:t>
            </a:r>
            <a:r>
              <a:rPr lang="ko-KR" altLang="en-US" sz="3000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ko-KR" altLang="en-US" sz="3000" dirty="0">
              <a:solidFill>
                <a:srgbClr val="FF00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6953" y="523701"/>
            <a:ext cx="113674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Warning violation penalties and </a:t>
            </a:r>
            <a:r>
              <a:rPr lang="en-US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actions</a:t>
            </a:r>
            <a:endParaRPr lang="en-US" altLang="ko-KR" sz="44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US" altLang="ko-KR" sz="36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Sum of Academic Warning and Life </a:t>
            </a:r>
            <a:r>
              <a:rPr lang="en-US" altLang="ko-KR" sz="36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Warning</a:t>
            </a:r>
            <a:endParaRPr lang="ko-KR" altLang="en-US" sz="3600" dirty="0">
              <a:solidFill>
                <a:srgbClr val="0070C0"/>
              </a:solidFill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556952" y="2061553"/>
            <a:ext cx="10706793" cy="479644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1st and 2nd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offenses: written warning +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 week class change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ban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</a:t>
            </a: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3rd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Offense: Written warning +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 change of classes for 1 week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+ Notification of study abroad agency or parents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4th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Offense: Written warning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+ No change of classes for 1 week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+ Notification of study abroad agency or parents +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Expulsion counseling 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5th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Offense: Expulsion </a:t>
            </a:r>
            <a:endParaRPr lang="en-US" altLang="ja-JP" sz="20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Up to 3 academic warnings, unlimited life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warnings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you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leave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with less than 1 week to go, your security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deposit will be forfeited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(deposit will be donated to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charity)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 refunds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you leave school, check out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within 48 hours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When you receive a written warning, be sure to read the warning and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your name    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Contact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Office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you have questions about a signed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warning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the manager determines that sanctions are warranted for actions other than those specified,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 warning will be issued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.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000" b="1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 txBox="1"/>
          <p:nvPr/>
        </p:nvSpPr>
        <p:spPr>
          <a:xfrm>
            <a:off x="2454618" y="2464081"/>
            <a:ext cx="7336152" cy="143691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ja-JP" sz="18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6</a:t>
            </a:r>
            <a:r>
              <a:rPr lang="en-US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. </a:t>
            </a:r>
            <a:r>
              <a:rPr lang="en-PH" altLang="ko-KR" sz="4800" dirty="0">
                <a:latin typeface="Jalnan" panose="020B0600000101010101" pitchFamily="34" charset="-127"/>
                <a:ea typeface="Jalnan" panose="020B0600000101010101" pitchFamily="34" charset="-127"/>
              </a:rPr>
              <a:t>Facilities &amp; Services</a:t>
            </a:r>
            <a:endParaRPr lang="en-PH" sz="48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556953" y="2783415"/>
            <a:ext cx="4929447" cy="1445685"/>
          </a:xfrm>
        </p:spPr>
        <p:txBody>
          <a:bodyPr>
            <a:normAutofit lnSpcReduction="10000"/>
          </a:bodyPr>
          <a:lstStyle/>
          <a:p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Key Cards Left in the Room     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Ask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 Front Desk staff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member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If lost, the cost of replacing it 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1000Peso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endParaRPr lang="en-PH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"/>
          <a:srcRect l="13980" t="13487" r="10398" b="7395"/>
          <a:stretch>
            <a:fillRect/>
          </a:stretch>
        </p:blipFill>
        <p:spPr>
          <a:xfrm>
            <a:off x="5795298" y="1635664"/>
            <a:ext cx="5545176" cy="43174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56953" y="532014"/>
            <a:ext cx="35541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Dormitories</a:t>
            </a:r>
            <a:r>
              <a:rPr lang="ko-KR" altLang="en-US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br>
              <a:rPr lang="en-US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</a:br>
            <a:r>
              <a:rPr lang="en-US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Key card</a:t>
            </a:r>
            <a:endParaRPr lang="ko-KR" altLang="en-US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 txBox="1"/>
          <p:nvPr/>
        </p:nvSpPr>
        <p:spPr>
          <a:xfrm>
            <a:off x="6450473" y="2343880"/>
            <a:ext cx="3981574" cy="24384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2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PH" sz="1900" dirty="0" smtClean="0">
              <a:solidFill>
                <a:srgbClr val="FFFF00"/>
              </a:solidFill>
            </a:endParaRPr>
          </a:p>
          <a:p>
            <a:endParaRPr lang="en-PH" sz="19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"/>
          <a:srcRect l="9603" t="21295" r="45426" b="23724"/>
          <a:stretch>
            <a:fillRect/>
          </a:stretch>
        </p:blipFill>
        <p:spPr>
          <a:xfrm>
            <a:off x="6331717" y="1255289"/>
            <a:ext cx="5083181" cy="46595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56953" y="532014"/>
            <a:ext cx="56133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Main Office</a:t>
            </a:r>
            <a:br>
              <a:rPr lang="en-US" altLang="ja-JP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</a:br>
            <a:r>
              <a:rPr lang="en-PH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Hours of operation</a:t>
            </a:r>
            <a:endParaRPr lang="ko-KR" altLang="en-US" sz="3500" dirty="0"/>
          </a:p>
        </p:txBody>
      </p:sp>
      <p:sp>
        <p:nvSpPr>
          <p:cNvPr id="9" name="Rectangle 8"/>
          <p:cNvSpPr/>
          <p:nvPr/>
        </p:nvSpPr>
        <p:spPr>
          <a:xfrm>
            <a:off x="471228" y="2343880"/>
            <a:ext cx="5777172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6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Weekdays</a:t>
            </a:r>
            <a:r>
              <a:rPr lang="ko-KR" altLang="en-US" sz="36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9:00am-18:00pm</a:t>
            </a:r>
            <a:endParaRPr lang="en-US" altLang="ja-JP" sz="36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endParaRPr lang="en-US" altLang="ja-JP" sz="3600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Local payment, electricity bill settlement, and E-money recharge	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Table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Additional nights Table 2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Buy a book </a:t>
            </a:r>
            <a:r>
              <a:rPr lang="en-PH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Table 7</a:t>
            </a:r>
            <a:endParaRPr lang="en-US" altLang="ja-JP" sz="20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Be on time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for </a:t>
            </a:r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appointments</a:t>
            </a:r>
            <a:endParaRPr lang="en-PH" altLang="ko-KR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 txBox="1"/>
          <p:nvPr/>
        </p:nvSpPr>
        <p:spPr>
          <a:xfrm>
            <a:off x="6450473" y="2343880"/>
            <a:ext cx="3981574" cy="24384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2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PH" sz="1900" dirty="0" smtClean="0">
              <a:solidFill>
                <a:srgbClr val="FFFF00"/>
              </a:solidFill>
            </a:endParaRPr>
          </a:p>
          <a:p>
            <a:endParaRPr lang="en-PH" sz="19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6953" y="532014"/>
            <a:ext cx="4922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Store DOLLAR</a:t>
            </a:r>
            <a:endParaRPr lang="ko-KR" altLang="en-US" sz="3500" dirty="0"/>
          </a:p>
        </p:txBody>
      </p:sp>
      <p:sp>
        <p:nvSpPr>
          <p:cNvPr id="9" name="Rectangle 8"/>
          <p:cNvSpPr/>
          <p:nvPr/>
        </p:nvSpPr>
        <p:spPr>
          <a:xfrm>
            <a:off x="511406" y="2073484"/>
            <a:ext cx="593906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PH" altLang="ko-KR" sz="3600" dirty="0">
                <a:latin typeface="Jalnan" panose="020B0600000101010101" pitchFamily="34" charset="-127"/>
                <a:ea typeface="Jalnan" panose="020B0600000101010101" pitchFamily="34" charset="-127"/>
              </a:rPr>
              <a:t>Weekdays</a:t>
            </a:r>
            <a:r>
              <a:rPr lang="ko-KR" altLang="en-US" sz="36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9:00am-18:00pm</a:t>
            </a:r>
            <a:endParaRPr lang="en-US" altLang="ja-JP" sz="3600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If you apply to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OFFICE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, the manager will keep it for you </a:t>
            </a:r>
            <a:endParaRPr lang="en-US" altLang="ja-JP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The Training Center is not responsible for loss of unrequested 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items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 deposits or withdrawals on weekends and holidays</a:t>
            </a:r>
            <a:endParaRPr lang="en-US" altLang="ja-JP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15362" name="Picture 2" descr="달러 지폐 스택입니다. 종이 돈 팩입니다. 현금 더미. 벡터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2" t="5054" r="2511" b="3411"/>
          <a:stretch>
            <a:fillRect/>
          </a:stretch>
        </p:blipFill>
        <p:spPr bwMode="auto">
          <a:xfrm>
            <a:off x="6450473" y="2199794"/>
            <a:ext cx="4892041" cy="29790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56952" y="532014"/>
            <a:ext cx="48130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Day </a:t>
            </a:r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2 </a:t>
            </a:r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schedule</a:t>
            </a:r>
            <a:endParaRPr lang="ko-KR" altLang="en-US" sz="4400" dirty="0"/>
          </a:p>
        </p:txBody>
      </p:sp>
      <p:sp>
        <p:nvSpPr>
          <p:cNvPr id="8" name="Content Placeholder 2"/>
          <p:cNvSpPr txBox="1"/>
          <p:nvPr/>
        </p:nvSpPr>
        <p:spPr>
          <a:xfrm>
            <a:off x="888078" y="1888835"/>
            <a:ext cx="9876903" cy="4312459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ja-JP" sz="2000" dirty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07:45-08:20</a:t>
            </a:r>
            <a:r>
              <a:rPr lang="ja-JP" altLang="en-US" sz="2000" dirty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　</a:t>
            </a:r>
            <a:r>
              <a:rPr lang="en-US" altLang="ja-JP" sz="20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Breakfast</a:t>
            </a:r>
            <a:endParaRPr lang="en-US" altLang="ja-JP" sz="2000" dirty="0">
              <a:solidFill>
                <a:prstClr val="black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08</a:t>
            </a:r>
            <a:r>
              <a:rPr lang="en-US" altLang="ja-JP" sz="20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:20</a:t>
            </a:r>
            <a:r>
              <a:rPr lang="en-US" altLang="ja-JP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-0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8</a:t>
            </a:r>
            <a:r>
              <a:rPr lang="en-US" altLang="ja-JP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:30</a:t>
            </a:r>
            <a:r>
              <a:rPr lang="ja-JP" altLang="en-US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　</a:t>
            </a:r>
            <a:r>
              <a:rPr lang="en-US" altLang="ko-KR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Receive test results and schedule from </a:t>
            </a:r>
            <a:r>
              <a:rPr lang="en-US" altLang="ko-KR" sz="20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S.A Teacher</a:t>
            </a:r>
            <a:endParaRPr lang="en-US" altLang="ko-KR" sz="2000" b="1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ko-KR" sz="20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08:40-16:05    </a:t>
            </a:r>
            <a:r>
              <a:rPr lang="en-US" altLang="ko-KR" sz="2000" b="1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Class starts</a:t>
            </a:r>
            <a:endParaRPr lang="en-US" altLang="ko-KR" sz="2000" b="1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r>
              <a:rPr lang="en-US" altLang="ko-KR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After Class assignment, Purchased at window 7 on the 1st floor.</a:t>
            </a:r>
            <a:endParaRPr lang="en-US" altLang="ko-KR" sz="20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  <a:buClr>
                <a:srgbClr val="AB946B"/>
              </a:buClr>
              <a:buNone/>
            </a:pPr>
            <a:endParaRPr lang="en-US" altLang="ja-JP" sz="2000" b="1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ja-JP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ja-JP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 txBox="1"/>
          <p:nvPr/>
        </p:nvSpPr>
        <p:spPr>
          <a:xfrm>
            <a:off x="6450473" y="2343880"/>
            <a:ext cx="3981574" cy="24384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2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PH" sz="1900" dirty="0" smtClean="0">
              <a:solidFill>
                <a:srgbClr val="FFFF00"/>
              </a:solidFill>
            </a:endParaRPr>
          </a:p>
          <a:p>
            <a:endParaRPr lang="en-PH" sz="19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6953" y="532014"/>
            <a:ext cx="5100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Passport storage</a:t>
            </a:r>
            <a:endParaRPr lang="ko-KR" altLang="en-US" sz="3500" dirty="0"/>
          </a:p>
        </p:txBody>
      </p:sp>
      <p:sp>
        <p:nvSpPr>
          <p:cNvPr id="9" name="Rectangle 8"/>
          <p:cNvSpPr/>
          <p:nvPr/>
        </p:nvSpPr>
        <p:spPr>
          <a:xfrm>
            <a:off x="511406" y="1994745"/>
            <a:ext cx="1048633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36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Monday to Friday </a:t>
            </a:r>
            <a:r>
              <a:rPr lang="en-US" altLang="ja-JP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9:00am-18:00pm</a:t>
            </a:r>
            <a:endParaRPr lang="en-US" altLang="ja-JP" sz="3600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Bulk storage in the training center, </a:t>
            </a:r>
            <a:endParaRPr lang="en-US" altLang="ja-JP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including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loss prevention and visa </a:t>
            </a:r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extensions</a:t>
            </a:r>
            <a:endParaRPr lang="en-US" altLang="ja-JP" sz="20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Return with deposit upon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graduation or 2-3 days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before </a:t>
            </a:r>
            <a:endParaRPr lang="en-US" altLang="ja-JP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You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can keep it personally, but you are responsible for loss and failure to return it to the office when you renew your visa 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Note that you will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not be notified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about when your visa will be extended </a:t>
            </a:r>
            <a:endParaRPr lang="en-US" altLang="ja-JP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If you need a passport for an overnight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stay / outing / currency exchange,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you can request it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at Table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until Thursday </a:t>
            </a:r>
            <a:endParaRPr lang="en-US" altLang="ja-JP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 copy of your passport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can be requested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at table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3.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Passports may not be in the office for Friday visa extension and SSP applications 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endParaRPr lang="en-US" altLang="ja-JP" sz="20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11266" name="Picture 2" descr="무료로 다운로드 가능한 여권 벡터 &amp; 일러스트 | Freepik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701" y="887692"/>
            <a:ext cx="2148585" cy="25632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" t="16026" b="2768"/>
          <a:stretch>
            <a:fillRect/>
          </a:stretch>
        </p:blipFill>
        <p:spPr>
          <a:xfrm>
            <a:off x="6990572" y="1475245"/>
            <a:ext cx="4564292" cy="48091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56953" y="532014"/>
            <a:ext cx="47761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E-money card</a:t>
            </a:r>
            <a:endParaRPr lang="ko-KR" altLang="en-US" sz="3500" dirty="0"/>
          </a:p>
        </p:txBody>
      </p:sp>
      <p:sp>
        <p:nvSpPr>
          <p:cNvPr id="9" name="Rectangle 8"/>
          <p:cNvSpPr/>
          <p:nvPr/>
        </p:nvSpPr>
        <p:spPr>
          <a:xfrm>
            <a:off x="538636" y="1790160"/>
            <a:ext cx="6120072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36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Weekdays</a:t>
            </a:r>
            <a:r>
              <a:rPr lang="ko-KR" altLang="en-US" sz="36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9:00am-17:00pm</a:t>
            </a:r>
            <a:endParaRPr lang="en-US" altLang="ja-JP" sz="36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No cash on </a:t>
            </a:r>
            <a:r>
              <a:rPr lang="en-PH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campus</a:t>
            </a:r>
            <a:endParaRPr lang="en-PH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Fee-free</a:t>
            </a:r>
            <a:r>
              <a:rPr lang="en-PH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 deposits and </a:t>
            </a:r>
            <a:r>
              <a:rPr lang="en-PH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withdrawals</a:t>
            </a:r>
            <a:endParaRPr lang="en-PH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E-money card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top-ups can only be done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PESO</a:t>
            </a:r>
            <a:endParaRPr lang="en-US" altLang="ja-JP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Used for: ENCANTO RESTOBAR, CAFE, LOCAL FEE, etc. 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If lost, reissue less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500 PESO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for replacement cost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Balance transferred to new card </a:t>
            </a:r>
            <a:endParaRPr lang="en-US" altLang="ko-KR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endParaRPr lang="en-US" altLang="ja-JP" sz="24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758596" y="1716232"/>
            <a:ext cx="3337154" cy="2108142"/>
          </a:xfrm>
        </p:spPr>
        <p:txBody>
          <a:bodyPr>
            <a:noAutofit/>
          </a:bodyPr>
          <a:lstStyle/>
          <a:p>
            <a:pPr lvl="0" algn="l">
              <a:buClr>
                <a:srgbClr val="AB946B"/>
              </a:buClr>
            </a:pPr>
            <a:r>
              <a:rPr lang="ja-JP" altLang="en-US" sz="36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36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Weekdays</a:t>
            </a:r>
            <a:endParaRPr lang="en-US" altLang="ko-KR" sz="3600" dirty="0">
              <a:solidFill>
                <a:prstClr val="black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 algn="l">
              <a:buClr>
                <a:srgbClr val="AB946B"/>
              </a:buClr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Breakfast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7:45-9:00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Lunch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11:45-13:00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Dinner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17:45-19:00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r>
              <a:rPr lang="en-US" altLang="ja-JP" sz="2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ja-JP" sz="24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algn="l"/>
            <a:endParaRPr lang="en-US" altLang="ja-JP" sz="24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53362" y="1301455"/>
            <a:ext cx="5884427" cy="44119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51891" y="5977508"/>
            <a:ext cx="6222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400" b="1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Never take food and utensils outside</a:t>
            </a:r>
            <a:endParaRPr lang="en-US" altLang="ko-KR" sz="2400" b="1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6952" y="532014"/>
            <a:ext cx="60445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Restaurant hours of </a:t>
            </a:r>
            <a:r>
              <a:rPr lang="en-PH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operation</a:t>
            </a:r>
            <a:endParaRPr lang="ko-KR" altLang="en-US" sz="3500" dirty="0"/>
          </a:p>
        </p:txBody>
      </p:sp>
      <p:sp>
        <p:nvSpPr>
          <p:cNvPr id="10" name="Text Placeholder 5"/>
          <p:cNvSpPr txBox="1"/>
          <p:nvPr/>
        </p:nvSpPr>
        <p:spPr>
          <a:xfrm>
            <a:off x="758596" y="4046703"/>
            <a:ext cx="3908654" cy="2392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09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1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3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5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1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63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36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36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Sunday</a:t>
            </a:r>
            <a:r>
              <a:rPr lang="en-US" altLang="ja-JP" sz="36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ja-JP" sz="3600" dirty="0">
              <a:solidFill>
                <a:prstClr val="black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en-US" altLang="ko-KR" sz="20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Brunch</a:t>
            </a:r>
            <a:r>
              <a:rPr lang="ko-KR" altLang="en-US" sz="20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10:30 </a:t>
            </a: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-13:00</a:t>
            </a:r>
            <a:endParaRPr lang="en-US" altLang="ja-JP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en-US" altLang="ko-KR" sz="20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Dinner</a:t>
            </a:r>
            <a:r>
              <a:rPr lang="ko-KR" altLang="en-US" sz="20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 </a:t>
            </a:r>
            <a:r>
              <a:rPr lang="en-US" altLang="ja-JP" sz="20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 </a:t>
            </a: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18:00-19:00</a:t>
            </a:r>
            <a:endParaRPr lang="en-US" altLang="ja-JP" sz="20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0"/>
          <a:stretch>
            <a:fillRect/>
          </a:stretch>
        </p:blipFill>
        <p:spPr>
          <a:xfrm>
            <a:off x="6251172" y="833779"/>
            <a:ext cx="4887054" cy="51596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56954" y="532014"/>
            <a:ext cx="4519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COFFEE SHOP</a:t>
            </a:r>
            <a:endParaRPr lang="ko-KR" altLang="en-US" sz="35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636" y="2138601"/>
            <a:ext cx="510016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3600" dirty="0">
                <a:latin typeface="Jalnan" panose="020B0600000101010101" pitchFamily="34" charset="-127"/>
                <a:ea typeface="Jalnan" panose="020B0600000101010101" pitchFamily="34" charset="-127"/>
              </a:rPr>
              <a:t>Daily</a:t>
            </a:r>
            <a:r>
              <a:rPr lang="ko-KR" altLang="en-US" sz="36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8:00-20:00</a:t>
            </a:r>
            <a:endParaRPr lang="en-US" altLang="ja-JP" sz="36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Sell drinks, ice </a:t>
            </a:r>
            <a:r>
              <a:rPr lang="en-PH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cream</a:t>
            </a:r>
            <a:endParaRPr lang="en-PH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E-money card </a:t>
            </a:r>
            <a:r>
              <a:rPr lang="en-US" altLang="ja-JP" sz="2000" dirty="0">
                <a:latin typeface="Jalnan" panose="020B0600000101010101" pitchFamily="34" charset="-127"/>
                <a:ea typeface="Jalnan" panose="020B0600000101010101" pitchFamily="34" charset="-127"/>
              </a:rPr>
              <a:t>only payments</a:t>
            </a:r>
            <a:endParaRPr lang="en-US" altLang="ja-JP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buClr>
                <a:srgbClr val="AB946B"/>
              </a:buClr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10% off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your personal Tumblr</a:t>
            </a:r>
            <a:endParaRPr lang="en-US" altLang="ko-KR" sz="2000" dirty="0" smtClean="0">
              <a:solidFill>
                <a:prstClr val="black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buClr>
                <a:srgbClr val="AB946B"/>
              </a:buClr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Separate notice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for schedule changes</a:t>
            </a:r>
            <a:endParaRPr lang="en-US" altLang="ja-JP" sz="24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810" y="1839580"/>
            <a:ext cx="4973263" cy="37299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56954" y="532014"/>
            <a:ext cx="36626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LAUNDRY</a:t>
            </a:r>
            <a:endParaRPr lang="ko-KR" altLang="en-US" sz="35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8" name="Text Placeholder 5"/>
          <p:cNvSpPr txBox="1"/>
          <p:nvPr/>
        </p:nvSpPr>
        <p:spPr>
          <a:xfrm>
            <a:off x="556954" y="1712113"/>
            <a:ext cx="6414073" cy="430630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09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1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3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5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1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63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36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Weekdays</a:t>
            </a:r>
            <a:r>
              <a:rPr lang="ko-KR" altLang="en-US" sz="36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8:00-10:00 </a:t>
            </a:r>
            <a:endParaRPr lang="en-US" altLang="ja-JP" sz="36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Apply at the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LAUNDRY AREA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next to the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restaurant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Recommend personal laundry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for expensive clothing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(no compensation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Wash completion time is approximately 2-3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days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Be sure to fill out the form in detail and include your name when you leave it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.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Machine washable after 10:00 (only sensitive clothes like underwear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Deliver laundry to each room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after it's done</a:t>
            </a:r>
            <a:endParaRPr lang="en-PH" altLang="ko-KR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5" t="2680" r="4209" b="7941"/>
          <a:stretch>
            <a:fillRect/>
          </a:stretch>
        </p:blipFill>
        <p:spPr>
          <a:xfrm>
            <a:off x="7262241" y="2161000"/>
            <a:ext cx="4418067" cy="32418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56954" y="532014"/>
            <a:ext cx="56431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HOUSEKEEPING</a:t>
            </a:r>
            <a:br>
              <a:rPr lang="en-US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</a:br>
            <a:r>
              <a:rPr lang="en-PH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Cleaning requests</a:t>
            </a:r>
            <a:endParaRPr lang="ko-KR" altLang="en-US" sz="35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7" name="Text Placeholder 5"/>
          <p:cNvSpPr txBox="1"/>
          <p:nvPr/>
        </p:nvSpPr>
        <p:spPr>
          <a:xfrm>
            <a:off x="483738" y="2161000"/>
            <a:ext cx="7280349" cy="393222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09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1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3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5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1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63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en-PH" altLang="ko-KR" sz="39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Available</a:t>
            </a:r>
            <a:r>
              <a:rPr lang="en-PH" altLang="ko-KR" sz="39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once a </a:t>
            </a:r>
            <a:r>
              <a:rPr lang="en-PH" altLang="ko-KR" sz="39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week</a:t>
            </a:r>
            <a:endParaRPr lang="en-PH" altLang="ko-KR" sz="39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70000"/>
              </a:lnSpc>
            </a:pPr>
            <a:r>
              <a:rPr lang="ja-JP" altLang="en-US" sz="22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2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Fill out </a:t>
            </a:r>
            <a:r>
              <a:rPr lang="en-US" altLang="ko-KR" sz="22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an application </a:t>
            </a:r>
            <a:r>
              <a:rPr lang="en-US" altLang="ko-KR" sz="22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on the board (Monday 9am - Friday 16pm</a:t>
            </a:r>
            <a:r>
              <a:rPr lang="en-US" altLang="ko-KR" sz="22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en-US" altLang="ko-KR" sz="22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70000"/>
              </a:lnSpc>
            </a:pPr>
            <a:r>
              <a:rPr lang="ja-JP" altLang="en-US" sz="22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2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Be in the room when </a:t>
            </a:r>
            <a:r>
              <a:rPr lang="en-US" altLang="ko-KR" sz="22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cleaning</a:t>
            </a:r>
            <a:endParaRPr lang="en-US" altLang="ko-KR" sz="2200" b="1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70000"/>
              </a:lnSpc>
            </a:pPr>
            <a:r>
              <a:rPr lang="ja-JP" altLang="en-US" sz="22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2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Auto-cancel cleaning </a:t>
            </a:r>
            <a:r>
              <a:rPr lang="en-US" altLang="ko-KR" sz="22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when no one is in the room</a:t>
            </a:r>
            <a:endParaRPr lang="en-US" altLang="ja-JP" sz="22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70000"/>
              </a:lnSpc>
            </a:pPr>
            <a:r>
              <a:rPr lang="ja-JP" altLang="en-US" sz="22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2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Students check in during cleaning to prevent </a:t>
            </a:r>
            <a:r>
              <a:rPr lang="en-US" altLang="ko-KR" sz="22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theft</a:t>
            </a:r>
            <a:endParaRPr lang="en-US" altLang="ko-KR" sz="22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70000"/>
              </a:lnSpc>
            </a:pPr>
            <a:r>
              <a:rPr lang="ja-JP" altLang="en-US" sz="22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2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New students </a:t>
            </a:r>
            <a:r>
              <a:rPr lang="en-US" altLang="ko-KR" sz="2200" b="1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can apply in the office during </a:t>
            </a:r>
            <a:r>
              <a:rPr lang="en-US" altLang="ko-KR" sz="22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the first week of arrival only</a:t>
            </a:r>
            <a:endParaRPr lang="en-US" altLang="ja-JP" sz="2200" dirty="0">
              <a:solidFill>
                <a:schemeClr val="tx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556955" y="2323098"/>
            <a:ext cx="5145576" cy="2438404"/>
          </a:xfrm>
        </p:spPr>
        <p:txBody>
          <a:bodyPr>
            <a:normAutofit fontScale="92500" lnSpcReduction="20000"/>
          </a:bodyPr>
          <a:lstStyle/>
          <a:p>
            <a:r>
              <a:rPr lang="en-PH" altLang="ko-KR" sz="36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Always</a:t>
            </a:r>
            <a:r>
              <a:rPr lang="ko-KR" altLang="en-US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ja-JP" sz="36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Created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by Front desk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ko-KR" altLang="en-US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Include your desired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visit 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time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Repair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with a guard or manager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 the student's absence</a:t>
            </a:r>
            <a:endParaRPr lang="en-PH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5" name="그림 17" descr="20181029_12542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57294" y="1712768"/>
            <a:ext cx="5885832" cy="39232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56955" y="532014"/>
            <a:ext cx="4959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Request a repair</a:t>
            </a:r>
            <a:endParaRPr lang="ko-KR" altLang="en-US" sz="35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5898" y="1530927"/>
            <a:ext cx="5845464" cy="43840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56955" y="532014"/>
            <a:ext cx="31006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ln w="3175" cmpd="sng">
                  <a:noFill/>
                </a:ln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BAR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10" name="Text Placeholder 5"/>
          <p:cNvSpPr txBox="1"/>
          <p:nvPr/>
        </p:nvSpPr>
        <p:spPr>
          <a:xfrm>
            <a:off x="483738" y="2036618"/>
            <a:ext cx="5126487" cy="281801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09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1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3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5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1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63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en-PH" altLang="ko-KR" sz="4200" dirty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Daily</a:t>
            </a:r>
            <a:r>
              <a:rPr lang="ko-KR" altLang="en-US" sz="42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42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12:00 - 23:00</a:t>
            </a:r>
            <a:endParaRPr lang="en-US" altLang="ja-JP" sz="42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4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PH" altLang="ko-KR" sz="2400" dirty="0">
                <a:latin typeface="Jalnan" panose="020B0600000101010101" pitchFamily="34" charset="-127"/>
                <a:ea typeface="Jalnan" panose="020B0600000101010101" pitchFamily="34" charset="-127"/>
              </a:rPr>
              <a:t>Sell alcohol, </a:t>
            </a:r>
            <a:r>
              <a:rPr lang="en-PH" altLang="ko-KR" sz="24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food</a:t>
            </a:r>
            <a:endParaRPr lang="en-PH" altLang="ko-KR" sz="24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ko-KR" altLang="en-US" sz="2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 outside food or drink</a:t>
            </a:r>
            <a:endParaRPr lang="en-US" altLang="ja-JP" sz="24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4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10% off when using </a:t>
            </a:r>
            <a:r>
              <a:rPr lang="en-US" altLang="ja-JP" sz="2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an e-money card</a:t>
            </a:r>
            <a:endParaRPr lang="en-US" altLang="ja-JP" sz="2400" dirty="0">
              <a:solidFill>
                <a:prstClr val="black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400" dirty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Bulletin board announcements for hours of operation changes</a:t>
            </a:r>
            <a:endParaRPr lang="en-PH" altLang="ko-KR" sz="2400" dirty="0">
              <a:solidFill>
                <a:prstClr val="black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0161" y="762900"/>
            <a:ext cx="3190543" cy="23810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19" b="-152"/>
          <a:stretch>
            <a:fillRect/>
          </a:stretch>
        </p:blipFill>
        <p:spPr>
          <a:xfrm>
            <a:off x="5877964" y="3816794"/>
            <a:ext cx="3345043" cy="22914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56955" y="532014"/>
            <a:ext cx="52628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ko-KR" sz="4400" dirty="0">
                <a:ln w="3175" cmpd="sng">
                  <a:noFill/>
                </a:ln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SWIMMING POOL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11" name="Text Placeholder 5"/>
          <p:cNvSpPr txBox="1"/>
          <p:nvPr/>
        </p:nvSpPr>
        <p:spPr>
          <a:xfrm>
            <a:off x="483738" y="1737269"/>
            <a:ext cx="5336037" cy="463028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09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1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3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5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1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63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en-PH" altLang="ko-KR" sz="3600" dirty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Daily</a:t>
            </a:r>
            <a:r>
              <a:rPr lang="ko-KR" altLang="en-US" sz="36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9:00 - 22:00</a:t>
            </a:r>
            <a:endParaRPr lang="en-US" altLang="ja-JP" sz="36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Never use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after drinking alcohol</a:t>
            </a:r>
            <a:endParaRPr lang="en-US" altLang="ko-KR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Never </a:t>
            </a:r>
            <a:r>
              <a:rPr lang="en-PH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dive</a:t>
            </a:r>
            <a:endParaRPr lang="en-PH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Do not enter the pool when </a:t>
            </a:r>
            <a:r>
              <a:rPr lang="en-US" altLang="ko-KR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diving</a:t>
            </a:r>
            <a:endParaRPr lang="en-US" altLang="ko-KR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Always wear a swimsuit when using the </a:t>
            </a:r>
            <a:r>
              <a:rPr lang="en-US" altLang="ko-KR" sz="20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pool</a:t>
            </a:r>
            <a:endParaRPr lang="en-US" altLang="ko-KR" sz="2000" dirty="0" smtClean="0">
              <a:solidFill>
                <a:prstClr val="black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There are areas where the water gets deeper, so make sure kids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wear life 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jackets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After swimming, be sure to dry off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(bring a towel)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before entering the building.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3082" y="2537694"/>
            <a:ext cx="3233116" cy="24248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"/>
          <a:srcRect l="11526" r="14260"/>
          <a:stretch>
            <a:fillRect/>
          </a:stretch>
        </p:blipFill>
        <p:spPr>
          <a:xfrm>
            <a:off x="5619751" y="978823"/>
            <a:ext cx="5705152" cy="51249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56955" y="532014"/>
            <a:ext cx="1795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ko-KR" sz="4400" dirty="0">
                <a:ln w="3175" cmpd="sng">
                  <a:noFill/>
                </a:ln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GYM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7" name="Text Placeholder 5"/>
          <p:cNvSpPr txBox="1"/>
          <p:nvPr/>
        </p:nvSpPr>
        <p:spPr>
          <a:xfrm>
            <a:off x="483738" y="1874461"/>
            <a:ext cx="5336037" cy="460115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09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1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3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5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1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63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en-PH" altLang="ko-KR" sz="3600" dirty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Daily</a:t>
            </a:r>
            <a:r>
              <a:rPr lang="ko-KR" altLang="en-US" sz="3600" dirty="0" smtClean="0">
                <a:solidFill>
                  <a:prstClr val="black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36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6:00-24:00 </a:t>
            </a:r>
            <a:endParaRPr lang="en-US" altLang="ja-JP" sz="36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Not intended for use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by children 13 and under</a:t>
            </a:r>
            <a:endParaRPr lang="en-US" altLang="ja-JP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Never use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after drinking 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alcohol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Use gym-specific sneakers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Monday-Saturday 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13:00 – 22:00 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Gym instructor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on duty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Instructors only coach how to use the apparatus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endParaRPr lang="en-PH" altLang="ko-KR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 txBox="1"/>
          <p:nvPr/>
        </p:nvSpPr>
        <p:spPr>
          <a:xfrm>
            <a:off x="228600" y="2565069"/>
            <a:ext cx="11795760" cy="143691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ja-JP" sz="18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2</a:t>
            </a:r>
            <a:r>
              <a:rPr lang="en-US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. Course and Academic Regulations</a:t>
            </a:r>
            <a:endParaRPr lang="en-PH" sz="4800" dirty="0">
              <a:solidFill>
                <a:srgbClr val="FFFF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1755549" y="1935178"/>
            <a:ext cx="8760049" cy="123092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1805424" y="2377440"/>
            <a:ext cx="8660298" cy="3507972"/>
            <a:chOff x="2576942" y="2889479"/>
            <a:chExt cx="6982694" cy="2924074"/>
          </a:xfrm>
        </p:grpSpPr>
        <p:sp>
          <p:nvSpPr>
            <p:cNvPr id="9" name="Rectangle 8"/>
            <p:cNvSpPr/>
            <p:nvPr/>
          </p:nvSpPr>
          <p:spPr>
            <a:xfrm>
              <a:off x="2576943" y="2889479"/>
              <a:ext cx="1745673" cy="548640"/>
            </a:xfrm>
            <a:prstGeom prst="rect">
              <a:avLst/>
            </a:prstGeom>
            <a:solidFill>
              <a:srgbClr val="00CC99"/>
            </a:solidFill>
            <a:ln>
              <a:solidFill>
                <a:srgbClr val="00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  <a:latin typeface="Jalnan" panose="020B0600000101010101" pitchFamily="34" charset="-127"/>
                  <a:ea typeface="Jalnan" panose="020B0600000101010101" pitchFamily="34" charset="-127"/>
                </a:rPr>
                <a:t>floor</a:t>
              </a:r>
              <a:endParaRPr lang="en-US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576942" y="4073826"/>
              <a:ext cx="1745673" cy="548640"/>
            </a:xfrm>
            <a:prstGeom prst="rect">
              <a:avLst/>
            </a:prstGeom>
            <a:solidFill>
              <a:srgbClr val="E7E4CF"/>
            </a:solidFill>
            <a:ln>
              <a:solidFill>
                <a:srgbClr val="E7E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>
                  <a:solidFill>
                    <a:schemeClr val="tx1"/>
                  </a:solidFill>
                  <a:latin typeface="Jalnan" panose="020B0600000101010101" pitchFamily="34" charset="-127"/>
                  <a:ea typeface="Jalnan" panose="020B0600000101010101" pitchFamily="34" charset="-127"/>
                </a:rPr>
                <a:t>3rd floor</a:t>
              </a:r>
              <a:endParaRPr lang="en-US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576942" y="3485809"/>
              <a:ext cx="1745673" cy="548640"/>
            </a:xfrm>
            <a:prstGeom prst="rect">
              <a:avLst/>
            </a:prstGeom>
            <a:solidFill>
              <a:srgbClr val="E7E4CF"/>
            </a:solidFill>
            <a:ln>
              <a:solidFill>
                <a:srgbClr val="E7E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>
                  <a:solidFill>
                    <a:schemeClr val="tx1"/>
                  </a:solidFill>
                  <a:latin typeface="Jalnan" panose="020B0600000101010101" pitchFamily="34" charset="-127"/>
                  <a:ea typeface="Jalnan" panose="020B0600000101010101" pitchFamily="34" charset="-127"/>
                </a:rPr>
                <a:t>4th floor</a:t>
              </a:r>
              <a:endParaRPr lang="en-US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576942" y="4661843"/>
              <a:ext cx="1745673" cy="548640"/>
            </a:xfrm>
            <a:prstGeom prst="rect">
              <a:avLst/>
            </a:prstGeom>
            <a:solidFill>
              <a:srgbClr val="E7E4CF"/>
            </a:solidFill>
            <a:ln>
              <a:solidFill>
                <a:srgbClr val="E7E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>
                  <a:solidFill>
                    <a:schemeClr val="tx1"/>
                  </a:solidFill>
                  <a:latin typeface="Jalnan" panose="020B0600000101010101" pitchFamily="34" charset="-127"/>
                  <a:ea typeface="Jalnan" panose="020B0600000101010101" pitchFamily="34" charset="-127"/>
                </a:rPr>
                <a:t>2nd floor</a:t>
              </a:r>
              <a:endParaRPr lang="en-US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576942" y="5253259"/>
              <a:ext cx="1745673" cy="548640"/>
            </a:xfrm>
            <a:prstGeom prst="rect">
              <a:avLst/>
            </a:prstGeom>
            <a:solidFill>
              <a:srgbClr val="E7E4CF"/>
            </a:solidFill>
            <a:ln>
              <a:solidFill>
                <a:srgbClr val="E7E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>
                  <a:solidFill>
                    <a:schemeClr val="tx1"/>
                  </a:solidFill>
                  <a:latin typeface="Jalnan" panose="020B0600000101010101" pitchFamily="34" charset="-127"/>
                  <a:ea typeface="Jalnan" panose="020B0600000101010101" pitchFamily="34" charset="-127"/>
                </a:rPr>
                <a:t>1st floor</a:t>
              </a:r>
              <a:endParaRPr lang="en-US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62690" y="2892263"/>
              <a:ext cx="2919259" cy="548640"/>
            </a:xfrm>
            <a:prstGeom prst="rect">
              <a:avLst/>
            </a:prstGeom>
            <a:solidFill>
              <a:srgbClr val="00CC99"/>
            </a:solidFill>
            <a:ln>
              <a:solidFill>
                <a:srgbClr val="00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Jalnan" panose="020B0600000101010101" pitchFamily="34" charset="-127"/>
                  <a:ea typeface="Jalnan" panose="020B0600000101010101" pitchFamily="34" charset="-127"/>
                </a:rPr>
                <a:t>WI-FI</a:t>
              </a:r>
              <a:endParaRPr lang="en-US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322023" y="2889479"/>
              <a:ext cx="2237613" cy="548640"/>
            </a:xfrm>
            <a:prstGeom prst="rect">
              <a:avLst/>
            </a:prstGeom>
            <a:solidFill>
              <a:srgbClr val="00CC99"/>
            </a:solidFill>
            <a:ln>
              <a:solidFill>
                <a:srgbClr val="00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altLang="ko-KR" dirty="0">
                  <a:solidFill>
                    <a:schemeClr val="tx1"/>
                  </a:solidFill>
                  <a:latin typeface="Jalnan" panose="020B0600000101010101" pitchFamily="34" charset="-127"/>
                  <a:ea typeface="Jalnan" panose="020B0600000101010101" pitchFamily="34" charset="-127"/>
                </a:rPr>
                <a:t>Password</a:t>
              </a:r>
              <a:endParaRPr lang="en-US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362690" y="3485809"/>
              <a:ext cx="2919259" cy="1734198"/>
            </a:xfrm>
            <a:prstGeom prst="rect">
              <a:avLst/>
            </a:prstGeom>
            <a:solidFill>
              <a:srgbClr val="E7E4CF"/>
            </a:solidFill>
            <a:ln>
              <a:solidFill>
                <a:srgbClr val="E7E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Jalnan" panose="020B0600000101010101" pitchFamily="34" charset="-127"/>
                  <a:ea typeface="Jalnan" panose="020B0600000101010101" pitchFamily="34" charset="-127"/>
                </a:rPr>
                <a:t>Encanto_SMEAG</a:t>
              </a:r>
              <a:endParaRPr lang="en-US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362690" y="5264913"/>
              <a:ext cx="2919259" cy="548640"/>
            </a:xfrm>
            <a:prstGeom prst="rect">
              <a:avLst/>
            </a:prstGeom>
            <a:solidFill>
              <a:srgbClr val="E7E4CF"/>
            </a:solidFill>
            <a:ln>
              <a:solidFill>
                <a:srgbClr val="E7E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Jalnan" panose="020B0600000101010101" pitchFamily="34" charset="-127"/>
                  <a:ea typeface="Jalnan" panose="020B0600000101010101" pitchFamily="34" charset="-127"/>
                </a:rPr>
                <a:t>Encanto_OfficeA</a:t>
              </a:r>
              <a:endParaRPr lang="en-US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322023" y="3485809"/>
              <a:ext cx="2237613" cy="2316090"/>
            </a:xfrm>
            <a:prstGeom prst="rect">
              <a:avLst/>
            </a:prstGeom>
            <a:solidFill>
              <a:srgbClr val="E7E4CF"/>
            </a:solidFill>
            <a:ln>
              <a:solidFill>
                <a:srgbClr val="E7E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Jalnan" panose="020B0600000101010101" pitchFamily="34" charset="-127"/>
                  <a:ea typeface="Jalnan" panose="020B0600000101010101" pitchFamily="34" charset="-127"/>
                </a:rPr>
                <a:t>Encanto1234</a:t>
              </a:r>
              <a:endParaRPr lang="en-US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endParaRPr>
            </a:p>
          </p:txBody>
        </p:sp>
      </p:grpSp>
      <p:pic>
        <p:nvPicPr>
          <p:cNvPr id="1026" name="Picture 2" descr="Wi-Fiアイコンのイラスト2 | 無料イラスト素材のillal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498" y="566838"/>
            <a:ext cx="840506" cy="743961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556955" y="532014"/>
            <a:ext cx="44150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ko-KR" sz="4400" dirty="0">
                <a:ln w="3175" cmpd="sng">
                  <a:noFill/>
                </a:ln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FREE WIFI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556955" y="532014"/>
            <a:ext cx="3092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altLang="ko-KR" sz="4400" dirty="0">
                <a:ln w="3175" cmpd="sng">
                  <a:noFill/>
                </a:ln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Cautions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1176584" y="10123793"/>
            <a:ext cx="840196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400" dirty="0" smtClean="0">
                <a:latin typeface="Impact" panose="020B0806030902050204" pitchFamily="34" charset="0"/>
              </a:rPr>
              <a:t>SMEAG MANAGEMENT CAN TRACE THE PERSON</a:t>
            </a:r>
            <a:endParaRPr lang="en-US" altLang="ko-KR" sz="3400" dirty="0" smtClean="0">
              <a:latin typeface="Impact" panose="020B0806030902050204" pitchFamily="34" charset="0"/>
            </a:endParaRPr>
          </a:p>
          <a:p>
            <a:pPr algn="ctr"/>
            <a:r>
              <a:rPr lang="en-US" altLang="ko-KR" sz="3400" dirty="0" smtClean="0">
                <a:latin typeface="Impact" panose="020B0806030902050204" pitchFamily="34" charset="0"/>
              </a:rPr>
              <a:t>WHO’S DOWNLOADING IT. ONE STUDENT HAD ALREADY BEEN CAUGHT.</a:t>
            </a:r>
            <a:endParaRPr lang="ko-KR" altLang="en-US" sz="3400" dirty="0">
              <a:latin typeface="Impact" panose="020B080603090205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252" y="97105"/>
            <a:ext cx="4671402" cy="6614374"/>
          </a:xfrm>
          <a:prstGeom prst="rect">
            <a:avLst/>
          </a:prstGeom>
        </p:spPr>
      </p:pic>
      <p:sp>
        <p:nvSpPr>
          <p:cNvPr id="28" name="Text Placeholder 5"/>
          <p:cNvSpPr txBox="1"/>
          <p:nvPr/>
        </p:nvSpPr>
        <p:spPr>
          <a:xfrm>
            <a:off x="483738" y="1874461"/>
            <a:ext cx="5857795" cy="46011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09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1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3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565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1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6330" indent="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Prohibit illegal downloads using </a:t>
            </a:r>
            <a:r>
              <a:rPr lang="en-US" altLang="ja-JP" sz="2000" dirty="0" err="1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Utorrent</a:t>
            </a: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Don't download content, especially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copyrighted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movies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Satellite STARLINK 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AB946B"/>
              </a:buClr>
              <a:buSzPct val="115000"/>
            </a:pP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Leaves illegal download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IPs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and warns you if you violate them</a:t>
            </a:r>
            <a:endParaRPr lang="en-US" altLang="ko-KR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 txBox="1"/>
          <p:nvPr/>
        </p:nvSpPr>
        <p:spPr>
          <a:xfrm>
            <a:off x="1195169" y="2159280"/>
            <a:ext cx="9428225" cy="143691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ja-JP" sz="18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7</a:t>
            </a:r>
            <a:r>
              <a:rPr lang="en-US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. </a:t>
            </a:r>
            <a:r>
              <a:rPr lang="en-US" altLang="ko-KR" sz="4800" dirty="0">
                <a:latin typeface="Jalnan" panose="020B0600000101010101" pitchFamily="34" charset="-127"/>
                <a:ea typeface="Jalnan" panose="020B0600000101010101" pitchFamily="34" charset="-127"/>
              </a:rPr>
              <a:t>Procedures for moving out of a residence hall </a:t>
            </a:r>
            <a:endParaRPr lang="en-PH" sz="48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505" y="1464253"/>
            <a:ext cx="10696745" cy="5202554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US" altLang="ja-JP" sz="8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1. Dormitory check-out procedure </a:t>
            </a:r>
            <a:r>
              <a:rPr lang="en-US" altLang="ja-JP" sz="8000" dirty="0" smtClean="0">
                <a:solidFill>
                  <a:schemeClr val="accent1">
                    <a:lumMod val="50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(※Thursday 14:00</a:t>
            </a:r>
            <a:r>
              <a:rPr lang="ja-JP" altLang="en-US" sz="8000" dirty="0" smtClean="0">
                <a:solidFill>
                  <a:schemeClr val="accent1">
                    <a:lumMod val="50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～</a:t>
            </a:r>
            <a:r>
              <a:rPr lang="en-US" altLang="ja-JP" sz="8000" dirty="0" smtClean="0">
                <a:solidFill>
                  <a:schemeClr val="accent1">
                    <a:lumMod val="50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Friday 17:00)</a:t>
            </a:r>
            <a:endParaRPr lang="en-US" altLang="ja-JP" sz="8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ja-JP" altLang="en-US" sz="8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ko-KR" sz="8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Pay electricity overages, return </a:t>
            </a:r>
            <a:r>
              <a:rPr lang="en-US" altLang="ko-KR" sz="8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E-money card balances, settle security deposits, return passports</a:t>
            </a:r>
            <a:endParaRPr lang="en-US" altLang="ko-KR" sz="8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US" altLang="ja-JP" sz="8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2. Graduation Ceremony </a:t>
            </a:r>
            <a:r>
              <a:rPr lang="en-US" altLang="ja-JP" sz="8000" dirty="0" smtClean="0">
                <a:solidFill>
                  <a:schemeClr val="accent1">
                    <a:lumMod val="50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(last Friday of the semester, 18:30</a:t>
            </a:r>
            <a:r>
              <a:rPr lang="ja-JP" altLang="en-US" sz="8000" dirty="0" smtClean="0">
                <a:solidFill>
                  <a:schemeClr val="accent1">
                    <a:lumMod val="50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～</a:t>
            </a:r>
            <a:r>
              <a:rPr lang="en-US" altLang="ja-JP" sz="8000" dirty="0" smtClean="0">
                <a:solidFill>
                  <a:schemeClr val="accent1">
                    <a:lumMod val="50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 </a:t>
            </a:r>
            <a:endParaRPr lang="en-US" altLang="ja-JP" sz="8000" dirty="0" smtClean="0">
              <a:solidFill>
                <a:schemeClr val="accent1">
                  <a:lumMod val="50000"/>
                </a:schemeClr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ja-JP" altLang="en-US" sz="8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ko-KR" sz="8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Take photos and award certificates</a:t>
            </a:r>
            <a:endParaRPr lang="en-US" altLang="ko-KR" sz="8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ja-JP" altLang="en-US" sz="8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</a:t>
            </a:r>
            <a:r>
              <a:rPr lang="ko-KR" altLang="en-US" sz="8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8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Places</a:t>
            </a:r>
            <a:r>
              <a:rPr lang="en-US" altLang="ko-KR" sz="8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are subject to change due to local weather conditions</a:t>
            </a:r>
            <a:endParaRPr lang="en-US" altLang="ja-JP" sz="8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PH" altLang="ja-JP" sz="8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3. Returning home</a:t>
            </a:r>
            <a:endParaRPr lang="en-PH" altLang="ja-JP" sz="8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ja-JP" altLang="en-US" sz="8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ko-KR" sz="8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Return the keycard to the Front Desk</a:t>
            </a:r>
            <a:endParaRPr lang="en-US" altLang="ko-KR" sz="8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ja-JP" altLang="en-US" sz="8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ko-KR" sz="8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Staying out past curfew if your return flight is late night/early morning</a:t>
            </a:r>
            <a:endParaRPr lang="en-US" altLang="ja-JP" sz="8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US" altLang="ja-JP" sz="8000" u="sng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</a:t>
            </a:r>
            <a:r>
              <a:rPr lang="en-US" altLang="ko-KR" sz="8000" u="sng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If Friday is a holiday, the date is advanced.</a:t>
            </a:r>
            <a:endParaRPr lang="en-US" altLang="ja-JP" sz="8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endParaRPr lang="en-US" altLang="ja-JP" sz="17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endParaRPr lang="en-US" altLang="ja-JP" sz="17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955" y="532014"/>
            <a:ext cx="70258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altLang="ko-KR" sz="44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Pre-graduation timeline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0708" y="2113657"/>
            <a:ext cx="6039350" cy="419570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Arrive Saturday → </a:t>
            </a:r>
            <a:r>
              <a:rPr lang="en-US" altLang="ko-KR" sz="2000" dirty="0">
                <a:solidFill>
                  <a:schemeClr val="accent1">
                    <a:lumMod val="50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leave by Friday </a:t>
            </a:r>
            <a:r>
              <a:rPr lang="en-US" altLang="ko-KR" sz="2000" dirty="0" smtClean="0">
                <a:solidFill>
                  <a:schemeClr val="accent1">
                    <a:lumMod val="50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night</a:t>
            </a:r>
            <a:endParaRPr lang="en-US" altLang="ko-KR" sz="2000" dirty="0" smtClean="0">
              <a:solidFill>
                <a:schemeClr val="accent1">
                  <a:lumMod val="50000"/>
                </a:schemeClr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Arrival on Sunday → </a:t>
            </a:r>
            <a:r>
              <a:rPr lang="en-US" altLang="ko-KR" sz="2000" dirty="0">
                <a:solidFill>
                  <a:schemeClr val="accent1">
                    <a:lumMod val="50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departure by 13:00 on </a:t>
            </a:r>
            <a:r>
              <a:rPr lang="en-US" altLang="ko-KR" sz="2000" dirty="0" smtClean="0">
                <a:solidFill>
                  <a:schemeClr val="accent1">
                    <a:lumMod val="50000"/>
                  </a:schemeClr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Saturday</a:t>
            </a:r>
            <a:endParaRPr lang="en-US" altLang="ko-KR" sz="2000" dirty="0" smtClean="0">
              <a:solidFill>
                <a:schemeClr val="accent1">
                  <a:lumMod val="50000"/>
                </a:schemeClr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Arrival by is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based on the plane ticket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entered in the system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   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                           </a:t>
            </a:r>
            <a:endParaRPr lang="en-US" sz="20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▪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1,500 Peso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per night for additional nights 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Family (immediate family only) Available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2,000 Peso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per </a:t>
            </a:r>
            <a:r>
              <a:rPr lang="en-US" altLang="ko-KR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night</a:t>
            </a:r>
            <a:endParaRPr lang="en-US" altLang="ko-KR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No Sending Service if you're a full-time student</a:t>
            </a:r>
            <a:r>
              <a:rPr lang="en-US" altLang="ko-KR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.</a:t>
            </a:r>
            <a:endParaRPr lang="en-US" altLang="ko-KR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Wait in the lounge after checking out </a:t>
            </a:r>
            <a:endParaRPr lang="en-GB" sz="20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6955" y="532014"/>
            <a:ext cx="75239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altLang="ko-KR" sz="44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Check In/Out Regulations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9222" name="Picture 6" descr="온라인 체크인 일러스트 ai 무료다운로드 free online check in vector - Urbanbrush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4"/>
          <a:stretch>
            <a:fillRect/>
          </a:stretch>
        </p:blipFill>
        <p:spPr bwMode="auto">
          <a:xfrm>
            <a:off x="7105015" y="1718010"/>
            <a:ext cx="3960066" cy="40067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 txBox="1"/>
          <p:nvPr/>
        </p:nvSpPr>
        <p:spPr>
          <a:xfrm>
            <a:off x="2789515" y="2493817"/>
            <a:ext cx="6703620" cy="143691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altLang="ja-JP" sz="18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 algn="ctr">
              <a:buNone/>
            </a:pPr>
            <a:r>
              <a:rPr lang="en-US" altLang="ko-KR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8. </a:t>
            </a:r>
            <a:r>
              <a:rPr lang="en-PH" altLang="ko-KR" sz="4800" dirty="0">
                <a:latin typeface="Jalnan" panose="020B0600000101010101" pitchFamily="34" charset="-127"/>
                <a:ea typeface="Jalnan" panose="020B0600000101010101" pitchFamily="34" charset="-127"/>
              </a:rPr>
              <a:t>Refunds and more</a:t>
            </a:r>
            <a:endParaRPr lang="en-PH" sz="48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97482" y="413095"/>
            <a:ext cx="60248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REFUND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1660" y="968801"/>
            <a:ext cx="8129847" cy="2529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b="1" dirty="0">
                <a:latin typeface="Jalnan" panose="020B0600000101010101" pitchFamily="34" charset="-127"/>
                <a:ea typeface="Jalnan" panose="020B0600000101010101" pitchFamily="34" charset="-127"/>
              </a:rPr>
              <a:t>No refunds after 50% of the total period has passed since the course </a:t>
            </a:r>
            <a:r>
              <a:rPr lang="en-US" altLang="ko-KR" b="1" dirty="0" smtClean="0">
                <a:latin typeface="Jalnan" panose="020B0600000101010101" pitchFamily="34" charset="-127"/>
                <a:ea typeface="Jalnan" panose="020B0600000101010101" pitchFamily="34" charset="-127"/>
              </a:rPr>
              <a:t>started</a:t>
            </a:r>
            <a:endParaRPr lang="en-US" altLang="ko-KR" b="1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b="1" dirty="0">
                <a:latin typeface="Jalnan" panose="020B0600000101010101" pitchFamily="34" charset="-127"/>
                <a:ea typeface="Jalnan" panose="020B0600000101010101" pitchFamily="34" charset="-127"/>
              </a:rPr>
              <a:t>Refunds are available up to 4 weeks before the course starts: 60% of the remaining </a:t>
            </a:r>
            <a:r>
              <a:rPr lang="en-US" altLang="ko-KR" b="1" dirty="0" smtClean="0">
                <a:latin typeface="Jalnan" panose="020B0600000101010101" pitchFamily="34" charset="-127"/>
                <a:ea typeface="Jalnan" panose="020B0600000101010101" pitchFamily="34" charset="-127"/>
              </a:rPr>
              <a:t>cost</a:t>
            </a:r>
            <a:endParaRPr lang="en-US" altLang="ko-KR" b="1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b="1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Example.   </a:t>
            </a:r>
            <a:endParaRPr lang="en-US" altLang="ko-KR" b="1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Student </a:t>
            </a:r>
            <a:r>
              <a:rPr lang="en-US" altLang="ko-KR" b="1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enrolling for 12 weeks and applying for a refund for week 4</a:t>
            </a:r>
            <a:endParaRPr lang="en-US" altLang="ko-KR" b="1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1275541" y="3618163"/>
          <a:ext cx="8127999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1,2,3,4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5,6,7,8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9,10,11,12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PH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No refunds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PH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Refundable </a:t>
                      </a:r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[60%]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PH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Refundable </a:t>
                      </a:r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[60%]</a:t>
                      </a:r>
                      <a:endParaRPr lang="ko-KR" altLang="en-US" dirty="0" smtClean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1275541" y="5280709"/>
          <a:ext cx="8127999" cy="141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1,2,3,4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5</a:t>
                      </a:r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,6,7,8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9,10,11,12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PH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No refunds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6,7,8</a:t>
                      </a:r>
                      <a:r>
                        <a:rPr lang="en-US" altLang="ko-KR" baseline="0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 </a:t>
                      </a:r>
                      <a:r>
                        <a:rPr lang="en-PH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Refundable </a:t>
                      </a:r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[60%]</a:t>
                      </a:r>
                      <a:endParaRPr lang="ko-KR" altLang="en-US" dirty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PH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Refundable </a:t>
                      </a:r>
                      <a:r>
                        <a:rPr lang="en-US" altLang="ko-KR" dirty="0" smtClean="0">
                          <a:latin typeface="Jalnan" panose="020B0600000101010101" pitchFamily="34" charset="-127"/>
                          <a:ea typeface="Jalnan" panose="020B0600000101010101" pitchFamily="34" charset="-127"/>
                        </a:rPr>
                        <a:t>[60%]</a:t>
                      </a:r>
                      <a:endParaRPr lang="ko-KR" altLang="en-US" dirty="0" smtClean="0">
                        <a:latin typeface="Jalnan" panose="020B0600000101010101" pitchFamily="34" charset="-127"/>
                        <a:ea typeface="Jalnan" panose="020B0600000101010101" pitchFamily="34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864523" y="4659412"/>
            <a:ext cx="81298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12</a:t>
            </a:r>
            <a:r>
              <a:rPr lang="ko-KR" altLang="en-US" sz="20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주 신청 학생 </a:t>
            </a:r>
            <a:r>
              <a:rPr lang="en-US" altLang="ko-KR" sz="20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, 5</a:t>
            </a:r>
            <a:r>
              <a:rPr lang="ko-KR" altLang="en-US" sz="2000" b="1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주차 환불 신청 시</a:t>
            </a:r>
            <a:endParaRPr lang="en-US" altLang="ko-KR" sz="2000" b="1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56955" y="532014"/>
            <a:ext cx="60248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REFUND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0150" y="1161115"/>
            <a:ext cx="10498975" cy="5022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dirty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dirty="0">
                <a:latin typeface="Jalnan" panose="020B0600000101010101" pitchFamily="34" charset="-127"/>
                <a:ea typeface="Jalnan" panose="020B0600000101010101" pitchFamily="34" charset="-127"/>
              </a:rPr>
              <a:t>Complete Admin Office forms and pay for course changes and residence hall occupancy changes</a:t>
            </a:r>
            <a:endParaRPr lang="en-US" altLang="ko-KR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ja-JP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Requires information such as account number and name</a:t>
            </a:r>
            <a:endParaRPr lang="en-US" altLang="ko-KR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ko-KR" altLang="en-US" dirty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dirty="0">
                <a:latin typeface="Jalnan" panose="020B0600000101010101" pitchFamily="34" charset="-127"/>
                <a:ea typeface="Jalnan" panose="020B0600000101010101" pitchFamily="34" charset="-127"/>
              </a:rPr>
              <a:t>60% of the difference in one-week increments for course changes and residence hall occupancy changes</a:t>
            </a:r>
            <a:endParaRPr lang="en-US" altLang="ko-KR" dirty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dirty="0">
                <a:latin typeface="Jalnan" panose="020B0600000101010101" pitchFamily="34" charset="-127"/>
                <a:ea typeface="Jalnan" panose="020B0600000101010101" pitchFamily="34" charset="-127"/>
              </a:rPr>
              <a:t>Refunds are processed within </a:t>
            </a:r>
            <a:r>
              <a:rPr lang="en-US" altLang="ko-KR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30-60 days</a:t>
            </a:r>
            <a:r>
              <a:rPr lang="en-US" altLang="ko-KR" dirty="0">
                <a:latin typeface="Jalnan" panose="020B0600000101010101" pitchFamily="34" charset="-127"/>
                <a:ea typeface="Jalnan" panose="020B0600000101010101" pitchFamily="34" charset="-127"/>
              </a:rPr>
              <a:t>, and refunds are issued through a </a:t>
            </a:r>
            <a:r>
              <a:rPr lang="en-US" altLang="ko-KR" dirty="0" smtClean="0">
                <a:latin typeface="Jalnan" panose="020B0600000101010101" pitchFamily="34" charset="-127"/>
                <a:ea typeface="Jalnan" panose="020B0600000101010101" pitchFamily="34" charset="-127"/>
              </a:rPr>
              <a:t>clearinghouse</a:t>
            </a:r>
            <a:endParaRPr lang="en-US" altLang="ko-KR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ja-JP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b="1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Payable locally with school's consent, excluding registration and SSP issuance fees</a:t>
            </a:r>
            <a:endParaRPr lang="en-US" altLang="ko-KR" b="1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ja-JP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50% refund of remaining tuition regardless of the time of notification if cancellation is unavoidable due to illness, death in the immediate family (doctor's note required</a:t>
            </a:r>
            <a:r>
              <a:rPr lang="en-US" altLang="ko-KR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en-US" altLang="ko-KR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Individual tuition and housing fees </a:t>
            </a:r>
            <a:r>
              <a:rPr lang="en-US" altLang="ko-KR" dirty="0">
                <a:latin typeface="Jalnan" panose="020B0600000101010101" pitchFamily="34" charset="-127"/>
                <a:ea typeface="Jalnan" panose="020B0600000101010101" pitchFamily="34" charset="-127"/>
              </a:rPr>
              <a:t>are not refundable</a:t>
            </a:r>
            <a:r>
              <a:rPr lang="en-US" altLang="ko-KR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, only </a:t>
            </a:r>
            <a:r>
              <a:rPr lang="en-US" altLang="ko-KR" dirty="0">
                <a:latin typeface="Jalnan" panose="020B0600000101010101" pitchFamily="34" charset="-127"/>
                <a:ea typeface="Jalnan" panose="020B0600000101010101" pitchFamily="34" charset="-127"/>
              </a:rPr>
              <a:t>full course </a:t>
            </a:r>
            <a:r>
              <a:rPr lang="en-US" altLang="ko-KR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refunds are available.</a:t>
            </a:r>
            <a:endParaRPr lang="en-US" altLang="ko-KR" b="1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56955" y="532014"/>
            <a:ext cx="77807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EXTENSION &amp; HOLDING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018" y="1544041"/>
            <a:ext cx="10498975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PH" altLang="ko-KR" sz="36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Apply for an </a:t>
            </a:r>
            <a:r>
              <a:rPr lang="en-PH" altLang="ko-KR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extension</a:t>
            </a:r>
            <a:endParaRPr lang="en-PH" altLang="ko-KR" sz="36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Apply at least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2 weeks before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the end of the class period, prioritize local 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fees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Automatic cancellation if no deposit is made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 week before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the end of the term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</a:t>
            </a:r>
            <a:r>
              <a:rPr lang="ko-KR" altLang="en-US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Pay tuition, housing, and fees through your study abroad program </a:t>
            </a:r>
            <a:endParaRPr lang="en-US" altLang="ko-KR" sz="2000" b="1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955" y="4112561"/>
            <a:ext cx="10498975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PH" altLang="ko-KR" sz="36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Class </a:t>
            </a:r>
            <a:r>
              <a:rPr lang="en-PH" altLang="ko-KR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Holding</a:t>
            </a:r>
            <a:endParaRPr lang="en-PH" altLang="ko-KR" sz="36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For students with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more than 4 weeks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of school 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remaining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Guaranteed to cover all but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two weeks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of the remaining term when holding a class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Readmission within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6 months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, refund policy applies if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canceled</a:t>
            </a:r>
            <a:endParaRPr lang="en-US" altLang="ko-KR" sz="20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56955" y="532014"/>
            <a:ext cx="9243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ko-KR" sz="4400" dirty="0" smtClean="0">
                <a:ln w="3175" cmpd="sng">
                  <a:noFill/>
                </a:ln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TRANSFER &amp; PAYMENT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018" y="1402725"/>
            <a:ext cx="104989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PH" altLang="ko-KR" sz="36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Moving </a:t>
            </a:r>
            <a:r>
              <a:rPr lang="en-PH" altLang="ko-KR" sz="36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rooms</a:t>
            </a:r>
            <a:endParaRPr lang="en-PH" altLang="ko-KR" sz="36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500 </a:t>
            </a:r>
            <a:r>
              <a:rPr lang="en-US" altLang="ko-KR" sz="20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PESO </a:t>
            </a:r>
            <a:r>
              <a:rPr lang="en-US" altLang="ko-KR" sz="2000" b="1" dirty="0">
                <a:latin typeface="Jalnan" panose="020B0600000101010101" pitchFamily="34" charset="-127"/>
                <a:ea typeface="Jalnan" panose="020B0600000101010101" pitchFamily="34" charset="-127"/>
              </a:rPr>
              <a:t>if the student voluntarily moves rooms within campus  </a:t>
            </a:r>
            <a:endParaRPr lang="en-US" altLang="ko-KR" sz="2000" b="1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b="1" dirty="0">
                <a:latin typeface="Jalnan" panose="020B0600000101010101" pitchFamily="34" charset="-127"/>
                <a:ea typeface="Jalnan" panose="020B0600000101010101" pitchFamily="34" charset="-127"/>
              </a:rPr>
              <a:t>(Apply by </a:t>
            </a:r>
            <a:r>
              <a:rPr lang="en-US" altLang="ko-KR" sz="20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Wednesday</a:t>
            </a:r>
            <a:r>
              <a:rPr lang="en-US" altLang="ko-KR" sz="2000" b="1" dirty="0">
                <a:latin typeface="Jalnan" panose="020B0600000101010101" pitchFamily="34" charset="-127"/>
                <a:ea typeface="Jalnan" panose="020B0600000101010101" pitchFamily="34" charset="-127"/>
              </a:rPr>
              <a:t> of each week, move room on </a:t>
            </a:r>
            <a:r>
              <a:rPr lang="en-US" altLang="ko-KR" sz="20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Saturday</a:t>
            </a:r>
            <a:r>
              <a:rPr lang="en-US" altLang="ko-KR" sz="2000" b="1" dirty="0" smtClean="0"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en-US" altLang="ko-KR" sz="2000" b="1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Pays 1,000 PESO for the Family Program (group transfer)</a:t>
            </a:r>
            <a:endParaRPr lang="en-US" altLang="ja-JP" sz="36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5018" y="3752612"/>
            <a:ext cx="104989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PH" altLang="ko-KR" sz="36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Collect additional electricity bills </a:t>
            </a:r>
            <a:endParaRPr lang="en-PH" altLang="ko-KR" sz="36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SUPPORT, REGULAR </a:t>
            </a:r>
            <a:r>
              <a:rPr lang="en-US" altLang="ko-KR" sz="24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Students</a:t>
            </a:r>
            <a:endParaRPr lang="en-US" altLang="ko-KR" sz="24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Charging more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for additional usage than you paid before 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graduation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Amount available every morning (visit OFFICE)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Electricity 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is expensive, so be mindful of your usage </a:t>
            </a:r>
            <a:endParaRPr lang="en-US" altLang="ko-KR" sz="20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024" y="2136367"/>
            <a:ext cx="11308648" cy="403167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56952" y="532014"/>
            <a:ext cx="94515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Family camp course Level </a:t>
            </a:r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(Kids)</a:t>
            </a:r>
            <a:endParaRPr lang="ko-KR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 txBox="1"/>
          <p:nvPr/>
        </p:nvSpPr>
        <p:spPr>
          <a:xfrm>
            <a:off x="4252895" y="2552433"/>
            <a:ext cx="4422181" cy="143691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ja-JP" sz="18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9. </a:t>
            </a:r>
            <a:r>
              <a:rPr lang="en-PH" altLang="ko-KR" sz="4800" dirty="0">
                <a:latin typeface="Jalnan" panose="020B0600000101010101" pitchFamily="34" charset="-127"/>
                <a:ea typeface="Jalnan" panose="020B0600000101010101" pitchFamily="34" charset="-127"/>
              </a:rPr>
              <a:t>CEBU Life</a:t>
            </a:r>
            <a:endParaRPr lang="en-PH" sz="48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altLang="ko-KR" sz="44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Taxi </a:t>
            </a:r>
            <a:r>
              <a:rPr lang="en-PH" altLang="ko-KR" sz="44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fare information</a:t>
            </a:r>
            <a:endParaRPr lang="en-PH" sz="4400" b="1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6638" y="2016178"/>
            <a:ext cx="9601196" cy="36531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PH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Taxi </a:t>
            </a:r>
            <a:r>
              <a:rPr lang="en-PH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fares</a:t>
            </a:r>
            <a:endParaRPr lang="en-PH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SM seaside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：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about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450-700 Peso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ja-JP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SMEAG-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공항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：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about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400-500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Peso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Distance and </a:t>
            </a:r>
            <a:r>
              <a:rPr lang="en-PH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part-time</a:t>
            </a:r>
            <a:endParaRPr lang="en-PH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40 pesos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for the first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ride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There's a SMEAG Capital branch. 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So that  Tell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the taxi driver the correct name: </a:t>
            </a:r>
            <a:r>
              <a:rPr lang="en-US" altLang="ja-JP" sz="2000" dirty="0" err="1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Encanto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Say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"</a:t>
            </a:r>
            <a:r>
              <a:rPr lang="en-US" altLang="ko-KR" sz="2000" dirty="0" err="1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Maribago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near J park"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the taxi driver doesn't know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5122" name="Picture 2" descr="필리핀 택시 : 네이버 블로그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409" y="1772458"/>
            <a:ext cx="4641273" cy="28202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altLang="ko-KR" sz="44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Precautions for taxi rides</a:t>
            </a:r>
            <a:endParaRPr lang="en-PH" sz="4400" b="1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5446" y="1837423"/>
            <a:ext cx="9601196" cy="33189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Prepare change in advance as many drivers don't have change on hand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Can be 2 or 3 times more expensive in heavy 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traffic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What to check if the driver is using a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meter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you are being overcharged,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come to </a:t>
            </a:r>
            <a:r>
              <a:rPr lang="en-US" altLang="ko-KR" sz="2000" dirty="0" err="1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Encanto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first and then to the guard later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Be sure to check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your wallet, bag, and phone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when exiting a taxi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</a:t>
            </a:r>
            <a:r>
              <a:rPr lang="ja-JP" altLang="en-US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Avoid double billing and travel more safely when using the Grab app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4" name="AutoShape 2" descr="Grab - Taxi &amp; Food Delivery - Google Play のアプリ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PH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402" y="2208805"/>
            <a:ext cx="2213566" cy="22135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1187564" cy="1320800"/>
          </a:xfrm>
        </p:spPr>
        <p:txBody>
          <a:bodyPr>
            <a:normAutofit fontScale="90000"/>
          </a:bodyPr>
          <a:lstStyle/>
          <a:p>
            <a:r>
              <a:rPr lang="en-US" altLang="ko-KR" sz="44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Precautions for going out of the </a:t>
            </a:r>
            <a:r>
              <a:rPr lang="en-US" altLang="ko-KR" sz="44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house 1</a:t>
            </a:r>
            <a:endParaRPr lang="en-PH" sz="4400" b="1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518" y="1464888"/>
            <a:ext cx="10396296" cy="481953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Avoid going out alone whenever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possible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Don't carry more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cash, credit cards, or valuables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than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necessary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Keep your phone in your bag when you're out and about (don't let it get stolen</a:t>
            </a:r>
            <a:r>
              <a:rPr lang="en-US" altLang="ko-KR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en-US" altLang="ko-KR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Avoid flashy clothing and accessories as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foreigners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are often targeted by local robbers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Philippines is a gun-legal country, avoid friction with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locals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 err="1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Mactan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is a tourist attraction, beware of touts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Don't give money to friendly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children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, as they may make excessive demands</a:t>
            </a:r>
            <a:endParaRPr lang="en-US" altLang="ko-KR" sz="2000" dirty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Never follow children because they have stolen money, an adult is </a:t>
            </a:r>
            <a:r>
              <a:rPr lang="en-US" altLang="ko-KR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waiting</a:t>
            </a:r>
            <a:endParaRPr lang="en-US" altLang="ko-KR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The sun is hot, so be sure to bring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an umbrella and sunblock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.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1425997" cy="1320800"/>
          </a:xfrm>
        </p:spPr>
        <p:txBody>
          <a:bodyPr>
            <a:normAutofit fontScale="90000"/>
          </a:bodyPr>
          <a:lstStyle/>
          <a:p>
            <a:r>
              <a:rPr lang="en-US" altLang="ko-KR" sz="44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Precautions when you're out and about </a:t>
            </a:r>
            <a:r>
              <a:rPr lang="en-US" altLang="ko-KR" sz="4400" b="1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2</a:t>
            </a:r>
            <a:endParaRPr lang="en-PH" sz="4400" b="1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5" name="Content Placeholder 2"/>
          <p:cNvSpPr txBox="1"/>
          <p:nvPr/>
        </p:nvSpPr>
        <p:spPr>
          <a:xfrm>
            <a:off x="598518" y="1930400"/>
            <a:ext cx="10396296" cy="4370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Avoid dangerous areas and busy streets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PH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Mango Street, Colon Street, etc</a:t>
            </a:r>
            <a:r>
              <a:rPr lang="en-PH" altLang="ko-KR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.</a:t>
            </a:r>
            <a:endParaRPr lang="en-PH" altLang="ko-KR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Recognize that it is difficult to get help from the school for accidents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at KTV, CLUB, and CASINO</a:t>
            </a: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.</a:t>
            </a:r>
            <a:endParaRPr lang="en-US" altLang="ja-JP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Don't eat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food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from strangers you don't know   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Also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, be wary of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pickpockets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when approached by strangers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.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People have been robbed because candy, services, or alcohol was laced with sleeping pills. Being invited into a home and being scammed into gambling, and many more.</a:t>
            </a:r>
            <a:endParaRPr lang="en-US" altLang="ja-JP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0902295" cy="1320800"/>
          </a:xfrm>
        </p:spPr>
        <p:txBody>
          <a:bodyPr>
            <a:normAutofit fontScale="90000"/>
          </a:bodyPr>
          <a:lstStyle/>
          <a:p>
            <a:r>
              <a:rPr lang="en-US" altLang="ko-KR" sz="44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Precautions when leaving the house 3</a:t>
            </a:r>
            <a:endParaRPr lang="en-PH" sz="4400" b="1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598518" y="1631142"/>
            <a:ext cx="10396296" cy="48195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PH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Drugs and illegal </a:t>
            </a:r>
            <a:r>
              <a:rPr lang="en-PH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substances</a:t>
            </a:r>
            <a:endParaRPr lang="en-PH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a trafficker speaks to you, do not respond and leave the area quickly Avoid getting involved in too many possible decoy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investigations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Prioritize safety when planning your </a:t>
            </a: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trip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the waves are high, there is a possibility that the ferry will be canceled and you will not be able to </a:t>
            </a:r>
            <a:r>
              <a:rPr lang="en-US" altLang="ko-KR" sz="2000" dirty="0" err="1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return,cancel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your trip if the weather is </a:t>
            </a:r>
            <a:r>
              <a:rPr lang="en-US" altLang="ko-KR" sz="2000" dirty="0" err="1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bad.Avoid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dangerous areas, even on other islands.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 txBox="1"/>
          <p:nvPr/>
        </p:nvSpPr>
        <p:spPr>
          <a:xfrm>
            <a:off x="1876941" y="2492960"/>
            <a:ext cx="8121985" cy="143691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ja-JP" sz="18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4800" dirty="0">
                <a:latin typeface="Jalnan" panose="020B0600000101010101" pitchFamily="34" charset="-127"/>
                <a:ea typeface="Jalnan" panose="020B0600000101010101" pitchFamily="34" charset="-127"/>
              </a:rPr>
              <a:t>10</a:t>
            </a:r>
            <a:r>
              <a:rPr lang="en-US" altLang="ja-JP" sz="48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. </a:t>
            </a:r>
            <a:r>
              <a:rPr lang="en-PH" altLang="ko-KR" sz="4800" dirty="0">
                <a:latin typeface="Jalnan" panose="020B0600000101010101" pitchFamily="34" charset="-127"/>
                <a:ea typeface="Jalnan" panose="020B0600000101010101" pitchFamily="34" charset="-127"/>
              </a:rPr>
              <a:t>Health management</a:t>
            </a:r>
            <a:endParaRPr lang="en-PH" sz="48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5582217" cy="878378"/>
          </a:xfrm>
        </p:spPr>
        <p:txBody>
          <a:bodyPr>
            <a:noAutofit/>
          </a:bodyPr>
          <a:lstStyle/>
          <a:p>
            <a:r>
              <a:rPr lang="en-PH" altLang="ko-KR" sz="44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Basic health care</a:t>
            </a:r>
            <a:endParaRPr lang="en-PH" sz="4400" b="1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10345342" cy="388077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Practice good hand hygiene and oral hygiene when you return from an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outing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Bring disinfectant solution to thoroughly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disinfect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Avoid street vendor food as much as possible, as it can pose hygiene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issues</a:t>
            </a: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The air conditioner is running in the room, which can cause temperature differences, so bring a light jacket or long sleeves. Also, to prevent colds, do not leave the air conditioner on when you sleep.</a:t>
            </a:r>
            <a:endParaRPr lang="en-US" altLang="ja-JP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altLang="ko-KR" sz="44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Dengue fever</a:t>
            </a:r>
            <a:endParaRPr lang="en-PH" sz="4400" b="1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19768"/>
            <a:ext cx="8596668" cy="388077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Dengue fever is caused by the bite of a mosquito carrying the </a:t>
            </a:r>
            <a:r>
              <a:rPr lang="en-US" altLang="ko-KR" sz="2000" dirty="0" err="1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virus.Onset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takes a few days to a week and is characterized by a high fever of 40 degrees, a red rash on the extremities of the hands and feet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.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Treat symptoms as they occur. Most people recover with a few days of treatment. Tell a nurse or staff member immediately if you have a high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fever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24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2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Use insect repellent sprays when you're out and about</a:t>
            </a:r>
            <a:endParaRPr lang="en-US" altLang="ja-JP" sz="2200" dirty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6148" name="Picture 4" descr="뎅기열 모기 클립 아트 벡터, 뎅기열, 모기, 뎅기 모기 PNG, 일러스트 및 벡터 에 대한 무료 다운로드 - Pngtree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967" y="1930400"/>
            <a:ext cx="3497811" cy="34978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3296150" cy="836815"/>
          </a:xfrm>
        </p:spPr>
        <p:txBody>
          <a:bodyPr>
            <a:normAutofit/>
          </a:bodyPr>
          <a:lstStyle/>
          <a:p>
            <a:r>
              <a:rPr lang="en-PH" altLang="ko-KR" sz="4400" b="1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Rabies</a:t>
            </a:r>
            <a:endParaRPr lang="en-PH" sz="4400" b="1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272" y="1620262"/>
            <a:ext cx="10453408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ko-KR" altLang="en-US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Rabies is spread by the bite or scratch of a dog, cat, or other animal bite or scratch from an animal that has the </a:t>
            </a:r>
            <a:r>
              <a:rPr lang="en-US" altLang="ko-KR" sz="2000" dirty="0" err="1">
                <a:latin typeface="Jalnan" panose="020B0600000101010101" pitchFamily="34" charset="-127"/>
                <a:ea typeface="Jalnan" panose="020B0600000101010101" pitchFamily="34" charset="-127"/>
              </a:rPr>
              <a:t>virus.Once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 contracted, the disease is 100% fatal. However, the disease can be stopped if a person is vaccinated between the bite and the onset of the </a:t>
            </a:r>
            <a:r>
              <a:rPr lang="en-US" altLang="ko-KR" sz="2000" dirty="0" err="1">
                <a:latin typeface="Jalnan" panose="020B0600000101010101" pitchFamily="34" charset="-127"/>
                <a:ea typeface="Jalnan" panose="020B0600000101010101" pitchFamily="34" charset="-127"/>
              </a:rPr>
              <a:t>disease.If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 you are bitten by an animal, go to the hospital immediately to get vaccinated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.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Often caused by a puppy or kitten </a:t>
            </a:r>
            <a:r>
              <a:rPr lang="en-US" altLang="ko-KR" sz="2000" dirty="0" err="1">
                <a:latin typeface="Jalnan" panose="020B0600000101010101" pitchFamily="34" charset="-127"/>
                <a:ea typeface="Jalnan" panose="020B0600000101010101" pitchFamily="34" charset="-127"/>
              </a:rPr>
              <a:t>biteBe</a:t>
            </a:r>
            <a:r>
              <a:rPr lang="en-US" altLang="ko-KR" sz="2000" dirty="0">
                <a:latin typeface="Jalnan" panose="020B0600000101010101" pitchFamily="34" charset="-127"/>
                <a:ea typeface="Jalnan" panose="020B0600000101010101" pitchFamily="34" charset="-127"/>
              </a:rPr>
              <a:t> careful not to touch them just because they're </a:t>
            </a:r>
            <a:r>
              <a:rPr lang="en-US" altLang="ko-KR" sz="20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cute</a:t>
            </a:r>
            <a:endParaRPr lang="en-US" altLang="ko-KR" sz="2000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Do not pet or go near feral dogs or stray </a:t>
            </a:r>
            <a:r>
              <a:rPr lang="en-US" altLang="ko-KR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cats</a:t>
            </a:r>
            <a:endParaRPr lang="en-US" altLang="ko-KR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ja-JP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Most stray cats, feral dogs are exposed to skin diseases</a:t>
            </a:r>
            <a:r>
              <a:rPr lang="ko-KR" altLang="en-US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　</a:t>
            </a:r>
            <a:endParaRPr lang="en-US" altLang="ja-JP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7172" name="Picture 4" descr="광견병 개 물림, 개 물린 클립 아트, 광견병 개 물린 클립 아트, 개에게 물린 광견병 클립 아트 PNG 일러스트 및 PSD 이미지  무료 다운로드 - Pngtree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900" y="1310475"/>
            <a:ext cx="4500122" cy="4500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58565" y="1930400"/>
            <a:ext cx="5919428" cy="42572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6952" y="532014"/>
            <a:ext cx="94515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Family camp course Level </a:t>
            </a:r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(Kids)</a:t>
            </a:r>
            <a:endParaRPr lang="ko-KR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 txBox="1"/>
          <p:nvPr/>
        </p:nvSpPr>
        <p:spPr>
          <a:xfrm>
            <a:off x="5901833" y="2011369"/>
            <a:ext cx="3934681" cy="31118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2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US" altLang="ja-JP" sz="1700" dirty="0" smtClean="0">
              <a:solidFill>
                <a:schemeClr val="tx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n-US" altLang="ja-JP" sz="1700" dirty="0">
              <a:solidFill>
                <a:schemeClr val="tx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n-US" altLang="ja-JP" sz="1700" dirty="0" smtClean="0">
              <a:solidFill>
                <a:schemeClr val="tx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n-US" altLang="ja-JP" sz="1700" dirty="0">
              <a:solidFill>
                <a:schemeClr val="tx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6954" y="532014"/>
            <a:ext cx="4632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altLang="ko-KR" sz="4400" dirty="0">
                <a:ln w="3175" cmpd="sng">
                  <a:noFill/>
                </a:ln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Hospital visits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677334" y="1819767"/>
            <a:ext cx="5252308" cy="3159557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PH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Doctor's office hours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PH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Monday - Saturday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09:00 – 18:00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Sunday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               09:00 – 13:00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ja-JP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Location: </a:t>
            </a:r>
            <a:r>
              <a:rPr lang="en-US" altLang="ko-KR" sz="2000" dirty="0" err="1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Daehan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Hospital opposite McDonald's in </a:t>
            </a:r>
            <a:r>
              <a:rPr lang="en-US" altLang="ko-KR" sz="2000" dirty="0" err="1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Mactan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Contact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: 0918 667 2902</a:t>
            </a: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8194" name="Picture 2" descr="https://philsamo.com/data/file/hospita/a5f9868ab17afda869a179d433c5fd83_AjYgc7ME_4a00a6d922137d2bc896be910c8faba3a54c6d5f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558" y="1520688"/>
            <a:ext cx="5609536" cy="37577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01328" y="5769082"/>
            <a:ext cx="9108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</a:t>
            </a:r>
            <a:r>
              <a:rPr lang="ja-JP" altLang="en-US" sz="2000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We do not provide cars; please use taxis or Grab for personal transportation. </a:t>
            </a:r>
            <a:endParaRPr lang="en-US" altLang="ko-KR" sz="2000" dirty="0">
              <a:solidFill>
                <a:srgbClr val="FF00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 txBox="1"/>
          <p:nvPr/>
        </p:nvSpPr>
        <p:spPr>
          <a:xfrm>
            <a:off x="5901833" y="2011369"/>
            <a:ext cx="3934681" cy="31118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2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1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US" altLang="ja-JP" sz="1700" dirty="0" smtClean="0">
              <a:solidFill>
                <a:schemeClr val="tx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n-US" altLang="ja-JP" sz="1700" dirty="0">
              <a:solidFill>
                <a:schemeClr val="tx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n-US" altLang="ja-JP" sz="1700" dirty="0" smtClean="0">
              <a:solidFill>
                <a:schemeClr val="tx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n-US" altLang="ja-JP" sz="1700" dirty="0">
              <a:solidFill>
                <a:schemeClr val="tx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6954" y="532014"/>
            <a:ext cx="65277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altLang="ko-KR" sz="4400" dirty="0">
                <a:ln w="3175" cmpd="sng">
                  <a:noFill/>
                </a:ln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Korean Mart Delivery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677334" y="1819767"/>
            <a:ext cx="3944542" cy="212046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b="1" dirty="0" err="1" smtClean="0">
                <a:latin typeface="Jalnan" panose="020B0600000101010101" pitchFamily="34" charset="-127"/>
                <a:ea typeface="Jalnan" panose="020B0600000101010101" pitchFamily="34" charset="-127"/>
              </a:rPr>
              <a:t>KaKaoTalk</a:t>
            </a:r>
            <a:r>
              <a:rPr lang="en-US" altLang="ja-JP" b="1" dirty="0" smtClean="0"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dirty="0" smtClean="0">
                <a:latin typeface="Jalnan" panose="020B0600000101010101" pitchFamily="34" charset="-127"/>
                <a:ea typeface="Jalnan" panose="020B0600000101010101" pitchFamily="34" charset="-127"/>
              </a:rPr>
              <a:t>ID : YESMART2</a:t>
            </a:r>
            <a:endParaRPr lang="en-US" altLang="ko-KR" dirty="0" smtClean="0"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PH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9 am - 10 </a:t>
            </a:r>
            <a:r>
              <a:rPr lang="en-PH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pm</a:t>
            </a:r>
            <a:endParaRPr lang="en-PH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Deliveries over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1,000 Peso 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1026" name="Picture 2" descr="세부 막탄 샹스몰 vs 가이사노그랜드몰 vs H마트 비교 (환전) : 네이버 블로그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538" y="1379194"/>
            <a:ext cx="5834900" cy="4376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 txBox="1"/>
          <p:nvPr/>
        </p:nvSpPr>
        <p:spPr>
          <a:xfrm>
            <a:off x="3828946" y="1771036"/>
            <a:ext cx="4422181" cy="2160883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9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ja-JP" sz="56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 algn="ctr">
              <a:buNone/>
            </a:pPr>
            <a:r>
              <a:rPr lang="en-US" sz="5600" dirty="0" smtClean="0">
                <a:latin typeface="Jalnan" panose="020B0600000101010101" pitchFamily="34" charset="-127"/>
                <a:ea typeface="Jalnan" panose="020B0600000101010101" pitchFamily="34" charset="-127"/>
              </a:rPr>
              <a:t>Q &amp; A</a:t>
            </a:r>
            <a:endParaRPr lang="en-PH" sz="5600" dirty="0"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6954" y="415636"/>
            <a:ext cx="71894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altLang="ko-KR" sz="4400" dirty="0">
                <a:ln w="3175" cmpd="sng">
                  <a:noFill/>
                </a:ln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Create a commitment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4" name="Content Placeholder 2"/>
          <p:cNvSpPr txBox="1"/>
          <p:nvPr/>
        </p:nvSpPr>
        <p:spPr>
          <a:xfrm>
            <a:off x="573271" y="1412339"/>
            <a:ext cx="8196655" cy="106474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ko-KR" altLang="en-US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Please sign the agreement front and back</a:t>
            </a:r>
            <a:r>
              <a:rPr lang="en-US" altLang="ko-KR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.</a:t>
            </a:r>
            <a:endParaRPr lang="en-US" altLang="ko-KR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 statement that we've communicated with you via OT.</a:t>
            </a:r>
            <a:endParaRPr lang="en-US" altLang="ja-JP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954" y="2344237"/>
            <a:ext cx="87449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altLang="ko-KR" sz="4400" dirty="0">
                <a:ln w="3175" cmpd="sng">
                  <a:noFill/>
                </a:ln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Receipt-related parts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556954" y="3190006"/>
            <a:ext cx="10646305" cy="106474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Destroy all receipts for SSP</a:t>
            </a:r>
            <a:r>
              <a:rPr lang="en-US" altLang="ja-JP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, etc. upon graduation </a:t>
            </a:r>
            <a:br>
              <a:rPr lang="en-US" altLang="ja-JP" sz="2000" dirty="0" smtClean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</a:br>
            <a:r>
              <a:rPr lang="en-US" altLang="ja-JP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to prevent personal information leakage)</a:t>
            </a:r>
            <a:endParaRPr lang="en-US" altLang="ko-KR" sz="2000" dirty="0" smtClean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you need a receipt, please request it </a:t>
            </a:r>
            <a:r>
              <a:rPr lang="en-US" altLang="ko-KR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at least one week </a:t>
            </a:r>
            <a:r>
              <a:rPr lang="en-US" altLang="ko-KR" sz="2000" dirty="0">
                <a:solidFill>
                  <a:schemeClr val="tx1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before graduation.</a:t>
            </a:r>
            <a:endParaRPr lang="en-US" altLang="ja-JP" sz="2000" dirty="0" smtClean="0">
              <a:solidFill>
                <a:schemeClr val="tx1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6954" y="4631856"/>
            <a:ext cx="5869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PH" altLang="ko-KR" sz="4400" dirty="0">
                <a:ln w="3175" cmpd="sng">
                  <a:noFill/>
                </a:ln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Manage children</a:t>
            </a:r>
            <a:endParaRPr lang="en-US" altLang="ko-KR" sz="4400" dirty="0">
              <a:ln w="3175" cmpd="sng">
                <a:noFill/>
              </a:ln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556954" y="5401297"/>
            <a:ext cx="10991579" cy="106474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</a:t>
            </a:r>
            <a:r>
              <a:rPr lang="en-US" altLang="ja-JP" sz="200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 </a:t>
            </a:r>
            <a:r>
              <a:rPr lang="en-US" altLang="ko-KR" sz="2000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Parents are primarily responsible for managing their children.</a:t>
            </a:r>
            <a:endParaRPr lang="en-US" altLang="ko-KR" sz="2000" dirty="0" smtClean="0">
              <a:solidFill>
                <a:srgbClr val="FF00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ja-JP" altLang="en-US" sz="20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▶ </a:t>
            </a:r>
            <a:r>
              <a:rPr lang="en-US" altLang="ko-KR" sz="2000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It is the responsibility of the parents to take care of their children </a:t>
            </a:r>
            <a:endParaRPr lang="en-US" altLang="ko-KR" sz="2000" dirty="0" smtClean="0">
              <a:solidFill>
                <a:srgbClr val="FF00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  <a:p>
            <a:pPr marL="0" indent="0">
              <a:buNone/>
            </a:pPr>
            <a:r>
              <a:rPr lang="en-US" altLang="ko-KR" sz="2000" dirty="0" smtClean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</a:t>
            </a:r>
            <a:r>
              <a:rPr lang="en-US" altLang="ko-KR" sz="2000" dirty="0">
                <a:solidFill>
                  <a:srgbClr val="FF00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if they drink, go out, etc., the school is not obligated to take care of them).</a:t>
            </a:r>
            <a:endParaRPr lang="en-US" altLang="ja-JP" sz="2000" dirty="0" smtClean="0">
              <a:solidFill>
                <a:srgbClr val="FF00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883" y="2268188"/>
            <a:ext cx="4391272" cy="12147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249089" y="3829793"/>
            <a:ext cx="63057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auhaus 93" panose="04030905020B02020C02" pitchFamily="82" charset="0"/>
              </a:rPr>
              <a:t>Thank you!</a:t>
            </a:r>
            <a:endParaRPr lang="en-PH" sz="4000" dirty="0">
              <a:latin typeface="Bauhaus 93" panose="04030905020B02020C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934441" y="5013871"/>
            <a:ext cx="7650134" cy="515073"/>
          </a:xfrm>
          <a:noFill/>
        </p:spPr>
        <p:txBody>
          <a:bodyPr>
            <a:normAutofit fontScale="77500" lnSpcReduction="20000"/>
          </a:bodyPr>
          <a:lstStyle/>
          <a:p>
            <a:pPr marL="0" lvl="0" indent="0">
              <a:buClr>
                <a:srgbClr val="AB946B"/>
              </a:buClr>
              <a:buNone/>
            </a:pPr>
            <a:r>
              <a:rPr lang="en-US" altLang="ja-JP" sz="22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</a:t>
            </a:r>
            <a:r>
              <a:rPr lang="en-US" altLang="ja-JP" sz="22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 </a:t>
            </a:r>
            <a:r>
              <a:rPr lang="en-US" altLang="ko-KR" sz="22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SMEAG Can be replaced with SMEAG entrance exam and weekly mock test scores.</a:t>
            </a:r>
            <a:endParaRPr lang="en-US" altLang="ko-KR" sz="22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6952" y="532014"/>
            <a:ext cx="1010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kern="500" cap="all" spc="-250" dirty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Family camp course Level </a:t>
            </a:r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(</a:t>
            </a:r>
            <a:r>
              <a:rPr lang="ko-KR" altLang="en-US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부모님</a:t>
            </a:r>
            <a:r>
              <a:rPr lang="en-US" altLang="ko-KR" sz="4400" b="1" kern="500" cap="all" spc="-25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)</a:t>
            </a:r>
            <a:endParaRPr lang="ko-KR" altLang="en-US" sz="4400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3497" y="2287864"/>
            <a:ext cx="11635334" cy="220793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934440" y="5712140"/>
            <a:ext cx="7799763" cy="515073"/>
          </a:xfrm>
          <a:noFill/>
        </p:spPr>
        <p:txBody>
          <a:bodyPr>
            <a:noAutofit/>
          </a:bodyPr>
          <a:lstStyle/>
          <a:p>
            <a:pPr marL="0" lvl="0" indent="0">
              <a:buClr>
                <a:srgbClr val="AB946B"/>
              </a:buClr>
              <a:buNone/>
            </a:pPr>
            <a:r>
              <a:rPr lang="en-US" altLang="ja-JP" sz="2000" dirty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※ </a:t>
            </a:r>
            <a:r>
              <a:rPr lang="en-US" altLang="ko-KR" sz="2000" dirty="0" smtClean="0">
                <a:solidFill>
                  <a:srgbClr val="0070C0"/>
                </a:solidFill>
                <a:latin typeface="Jalnan" panose="020B0600000101010101" pitchFamily="34" charset="-127"/>
                <a:ea typeface="Jalnan" panose="020B0600000101010101" pitchFamily="34" charset="-127"/>
                <a:sym typeface="Wingdings" panose="05000000000000000000" pitchFamily="2" charset="2"/>
              </a:rPr>
              <a:t>If can be replaced with scores from the SMEAG entrance exam and weekly mock test papers.</a:t>
            </a:r>
            <a:endParaRPr lang="en-US" altLang="ko-KR" sz="2000" dirty="0" smtClean="0">
              <a:solidFill>
                <a:srgbClr val="0070C0"/>
              </a:solidFill>
              <a:latin typeface="Jalnan" panose="020B0600000101010101" pitchFamily="34" charset="-127"/>
              <a:ea typeface="Jalnan" panose="020B0600000101010101" pitchFamily="34" charset="-127"/>
              <a:sym typeface="Wingdings" panose="05000000000000000000" pitchFamily="2" charset="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6952" y="532014"/>
            <a:ext cx="1010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solidFill>
                  <a:srgbClr val="FF6600"/>
                </a:solidFill>
                <a:latin typeface="Jalnan" panose="020B0600000101010101" pitchFamily="34" charset="-127"/>
                <a:ea typeface="Jalnan" panose="020B0600000101010101" pitchFamily="34" charset="-127"/>
              </a:rPr>
              <a:t>REGUALR STUDENT</a:t>
            </a:r>
            <a:endParaRPr lang="ko-KR" altLang="en-US" sz="4400" dirty="0">
              <a:solidFill>
                <a:srgbClr val="FF6600"/>
              </a:solidFill>
              <a:latin typeface="Jalnan" panose="020B0600000101010101" pitchFamily="34" charset="-127"/>
              <a:ea typeface="Jalnan" panose="020B0600000101010101" pitchFamily="34" charset="-127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5218" y="2254279"/>
            <a:ext cx="11639067" cy="281007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0</TotalTime>
  <Words>22243</Words>
  <Application>WPS Presentation</Application>
  <PresentationFormat>Widescreen</PresentationFormat>
  <Paragraphs>1193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102" baseType="lpstr">
      <vt:lpstr>Arial</vt:lpstr>
      <vt:lpstr>新細明體</vt:lpstr>
      <vt:lpstr>Wingdings</vt:lpstr>
      <vt:lpstr>Wingdings 3</vt:lpstr>
      <vt:lpstr>Arial</vt:lpstr>
      <vt:lpstr>Bauhaus 93</vt:lpstr>
      <vt:lpstr>苹方-简</vt:lpstr>
      <vt:lpstr>Jalnan</vt:lpstr>
      <vt:lpstr>Apple SD Gothic Neo</vt:lpstr>
      <vt:lpstr>Microsoft YaHei</vt:lpstr>
      <vt:lpstr>汉仪旗黑</vt:lpstr>
      <vt:lpstr>SimSun</vt:lpstr>
      <vt:lpstr>Arial Unicode MS</vt:lpstr>
      <vt:lpstr>Trebuchet MS</vt:lpstr>
      <vt:lpstr>Malgun Gothic</vt:lpstr>
      <vt:lpstr>HY그래픽M</vt:lpstr>
      <vt:lpstr>Calibri</vt:lpstr>
      <vt:lpstr>Helvetica Neue</vt:lpstr>
      <vt:lpstr>宋体-繁</vt:lpstr>
      <vt:lpstr>汉仪书宋二KW</vt:lpstr>
      <vt:lpstr>微軟正黑體</vt:lpstr>
      <vt:lpstr>汉仪中黑KW</vt:lpstr>
      <vt:lpstr>NanumGothicOTF</vt:lpstr>
      <vt:lpstr>SimSun</vt:lpstr>
      <vt:lpstr>Yu Gothic UI Semibold</vt:lpstr>
      <vt:lpstr>Impact</vt:lpstr>
      <vt:lpstr>冬青黑体简体中文</vt:lpstr>
      <vt:lpstr>Facet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Taxi fare information</vt:lpstr>
      <vt:lpstr>Precautions for taxi rides</vt:lpstr>
      <vt:lpstr>Precautions for going out of the house 1</vt:lpstr>
      <vt:lpstr>Precautions when you're out and about 2</vt:lpstr>
      <vt:lpstr>Precautions when leaving the house 3</vt:lpstr>
      <vt:lpstr>PowerPoint 演示文稿</vt:lpstr>
      <vt:lpstr>Basic health care</vt:lpstr>
      <vt:lpstr>Dengue fever</vt:lpstr>
      <vt:lpstr>Rabies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Ann +1(670)588-8876</cp:lastModifiedBy>
  <cp:revision>766</cp:revision>
  <dcterms:created xsi:type="dcterms:W3CDTF">2024-05-29T08:18:52Z</dcterms:created>
  <dcterms:modified xsi:type="dcterms:W3CDTF">2024-05-29T08:18:52Z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1F4FE07631F1D4E6EBE456661AC8B35B_43</vt:lpwstr>
  </property>
  <property fmtid="{D5CDD505-2E9C-101B-9397-08002B2CF9AE}" pid="3" name="KSOProductBuildVer">
    <vt:lpwstr>1028-6.7.1.8828</vt:lpwstr>
  </property>
</Properties>
</file>